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22" r:id="rId3"/>
    <p:sldId id="323" r:id="rId4"/>
    <p:sldId id="324" r:id="rId5"/>
    <p:sldId id="260" r:id="rId6"/>
    <p:sldId id="261" r:id="rId7"/>
    <p:sldId id="276" r:id="rId8"/>
    <p:sldId id="318" r:id="rId9"/>
    <p:sldId id="319" r:id="rId10"/>
    <p:sldId id="330" r:id="rId11"/>
    <p:sldId id="300" r:id="rId12"/>
    <p:sldId id="301" r:id="rId13"/>
    <p:sldId id="280" r:id="rId14"/>
    <p:sldId id="293" r:id="rId15"/>
    <p:sldId id="329" r:id="rId16"/>
    <p:sldId id="281" r:id="rId17"/>
    <p:sldId id="284" r:id="rId18"/>
    <p:sldId id="310" r:id="rId19"/>
    <p:sldId id="311" r:id="rId20"/>
    <p:sldId id="312" r:id="rId21"/>
    <p:sldId id="313" r:id="rId22"/>
    <p:sldId id="1258" r:id="rId23"/>
    <p:sldId id="1229" r:id="rId24"/>
    <p:sldId id="1231" r:id="rId25"/>
    <p:sldId id="1230" r:id="rId26"/>
    <p:sldId id="1232" r:id="rId27"/>
    <p:sldId id="1233" r:id="rId28"/>
    <p:sldId id="1147" r:id="rId29"/>
    <p:sldId id="1234" r:id="rId30"/>
    <p:sldId id="1242" r:id="rId31"/>
    <p:sldId id="1243" r:id="rId32"/>
    <p:sldId id="990" r:id="rId33"/>
    <p:sldId id="1239" r:id="rId34"/>
    <p:sldId id="963" r:id="rId35"/>
    <p:sldId id="1123" r:id="rId36"/>
    <p:sldId id="1126" r:id="rId37"/>
    <p:sldId id="345" r:id="rId38"/>
    <p:sldId id="1018" r:id="rId39"/>
    <p:sldId id="1019" r:id="rId40"/>
    <p:sldId id="1020" r:id="rId41"/>
    <p:sldId id="1021" r:id="rId42"/>
    <p:sldId id="1241" r:id="rId43"/>
    <p:sldId id="555" r:id="rId44"/>
    <p:sldId id="1236" r:id="rId45"/>
    <p:sldId id="1235" r:id="rId46"/>
    <p:sldId id="1240" r:id="rId47"/>
    <p:sldId id="1245" r:id="rId48"/>
    <p:sldId id="1244" r:id="rId49"/>
    <p:sldId id="1237" r:id="rId50"/>
    <p:sldId id="1238" r:id="rId51"/>
    <p:sldId id="1246" r:id="rId52"/>
    <p:sldId id="292" r:id="rId53"/>
    <p:sldId id="314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/>
    <p:restoredTop sz="94628"/>
  </p:normalViewPr>
  <p:slideViewPr>
    <p:cSldViewPr>
      <p:cViewPr varScale="1">
        <p:scale>
          <a:sx n="150" d="100"/>
          <a:sy n="150" d="100"/>
        </p:scale>
        <p:origin x="18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9BEDC-704A-B345-A974-5DE36A91DB0C}" type="doc">
      <dgm:prSet loTypeId="urn:microsoft.com/office/officeart/2005/8/layout/pyramid1" loCatId="list" qsTypeId="urn:microsoft.com/office/officeart/2005/8/quickstyle/simple4" qsCatId="simple" csTypeId="urn:microsoft.com/office/officeart/2005/8/colors/accent1_2" csCatId="accent1" phldr="1"/>
      <dgm:spPr/>
    </dgm:pt>
    <dgm:pt modelId="{1B4F0216-5162-4844-99B2-32606923F290}">
      <dgm:prSet phldrT="[Text]" custT="1"/>
      <dgm:spPr>
        <a:solidFill>
          <a:srgbClr val="538ACE"/>
        </a:solidFill>
      </dgm:spPr>
      <dgm:t>
        <a:bodyPr/>
        <a:lstStyle/>
        <a:p>
          <a:r>
            <a:rPr lang="en-US" sz="4000"/>
            <a:t>Spot</a:t>
          </a:r>
        </a:p>
      </dgm:t>
    </dgm:pt>
    <dgm:pt modelId="{A1A95614-74EA-6948-B697-6FB3B60FFE2F}" type="parTrans" cxnId="{869054A7-35B3-7842-A523-AC7387964BF5}">
      <dgm:prSet/>
      <dgm:spPr/>
      <dgm:t>
        <a:bodyPr/>
        <a:lstStyle/>
        <a:p>
          <a:endParaRPr lang="en-US"/>
        </a:p>
      </dgm:t>
    </dgm:pt>
    <dgm:pt modelId="{65DFD0A7-26FD-8C4D-8A26-926242EBB6D2}" type="sibTrans" cxnId="{869054A7-35B3-7842-A523-AC7387964BF5}">
      <dgm:prSet/>
      <dgm:spPr/>
      <dgm:t>
        <a:bodyPr/>
        <a:lstStyle/>
        <a:p>
          <a:endParaRPr lang="en-US"/>
        </a:p>
      </dgm:t>
    </dgm:pt>
    <dgm:pt modelId="{1FF2353A-88DF-1241-BA73-4A13B29D591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err="1"/>
            <a:t>Recurrente</a:t>
          </a:r>
          <a:endParaRPr lang="en-US" sz="4000"/>
        </a:p>
      </dgm:t>
    </dgm:pt>
    <dgm:pt modelId="{08ED758B-4B9B-9E4B-8FD0-C998036B70F8}" type="parTrans" cxnId="{1A8E6878-C82F-0D41-B4F0-7F7CCA4040D2}">
      <dgm:prSet/>
      <dgm:spPr/>
      <dgm:t>
        <a:bodyPr/>
        <a:lstStyle/>
        <a:p>
          <a:endParaRPr lang="en-US"/>
        </a:p>
      </dgm:t>
    </dgm:pt>
    <dgm:pt modelId="{659FB546-5F67-FB40-9CAE-31FAFB8DB5F9}" type="sibTrans" cxnId="{1A8E6878-C82F-0D41-B4F0-7F7CCA4040D2}">
      <dgm:prSet/>
      <dgm:spPr/>
      <dgm:t>
        <a:bodyPr/>
        <a:lstStyle/>
        <a:p>
          <a:endParaRPr lang="en-US"/>
        </a:p>
      </dgm:t>
    </dgm:pt>
    <dgm:pt modelId="{EA076FCA-FF12-B14D-B82D-38E240F48F0E}" type="pres">
      <dgm:prSet presAssocID="{E539BEDC-704A-B345-A974-5DE36A91DB0C}" presName="Name0" presStyleCnt="0">
        <dgm:presLayoutVars>
          <dgm:dir/>
          <dgm:animLvl val="lvl"/>
          <dgm:resizeHandles val="exact"/>
        </dgm:presLayoutVars>
      </dgm:prSet>
      <dgm:spPr/>
    </dgm:pt>
    <dgm:pt modelId="{5A64E9D0-347F-3846-AFE0-3C09864BF3ED}" type="pres">
      <dgm:prSet presAssocID="{1B4F0216-5162-4844-99B2-32606923F290}" presName="Name8" presStyleCnt="0"/>
      <dgm:spPr/>
    </dgm:pt>
    <dgm:pt modelId="{68910124-F34F-FE4D-947A-A90AD960E104}" type="pres">
      <dgm:prSet presAssocID="{1B4F0216-5162-4844-99B2-32606923F290}" presName="level" presStyleLbl="node1" presStyleIdx="0" presStyleCnt="2">
        <dgm:presLayoutVars>
          <dgm:chMax val="1"/>
          <dgm:bulletEnabled val="1"/>
        </dgm:presLayoutVars>
      </dgm:prSet>
      <dgm:spPr/>
    </dgm:pt>
    <dgm:pt modelId="{C0E8387F-E3CE-D349-A551-36F06940370E}" type="pres">
      <dgm:prSet presAssocID="{1B4F0216-5162-4844-99B2-32606923F29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3F885B-011F-8548-9DB9-9199197EA876}" type="pres">
      <dgm:prSet presAssocID="{1FF2353A-88DF-1241-BA73-4A13B29D591E}" presName="Name8" presStyleCnt="0"/>
      <dgm:spPr/>
    </dgm:pt>
    <dgm:pt modelId="{76EBD0D1-1549-D64B-8B95-502090416A47}" type="pres">
      <dgm:prSet presAssocID="{1FF2353A-88DF-1241-BA73-4A13B29D591E}" presName="level" presStyleLbl="node1" presStyleIdx="1" presStyleCnt="2" custLinFactNeighborY="2925">
        <dgm:presLayoutVars>
          <dgm:chMax val="1"/>
          <dgm:bulletEnabled val="1"/>
        </dgm:presLayoutVars>
      </dgm:prSet>
      <dgm:spPr/>
    </dgm:pt>
    <dgm:pt modelId="{184514ED-C8C7-9F44-AA67-670425550A4E}" type="pres">
      <dgm:prSet presAssocID="{1FF2353A-88DF-1241-BA73-4A13B29D591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099237-4D4A-4442-B451-C3CED376A170}" type="presOf" srcId="{1FF2353A-88DF-1241-BA73-4A13B29D591E}" destId="{184514ED-C8C7-9F44-AA67-670425550A4E}" srcOrd="1" destOrd="0" presId="urn:microsoft.com/office/officeart/2005/8/layout/pyramid1"/>
    <dgm:cxn modelId="{9A9F926E-54D9-A94C-9A70-E96953BAD155}" type="presOf" srcId="{1B4F0216-5162-4844-99B2-32606923F290}" destId="{68910124-F34F-FE4D-947A-A90AD960E104}" srcOrd="0" destOrd="0" presId="urn:microsoft.com/office/officeart/2005/8/layout/pyramid1"/>
    <dgm:cxn modelId="{C3A54071-E691-7D4C-9E22-346851A7036A}" type="presOf" srcId="{1B4F0216-5162-4844-99B2-32606923F290}" destId="{C0E8387F-E3CE-D349-A551-36F06940370E}" srcOrd="1" destOrd="0" presId="urn:microsoft.com/office/officeart/2005/8/layout/pyramid1"/>
    <dgm:cxn modelId="{1A8E6878-C82F-0D41-B4F0-7F7CCA4040D2}" srcId="{E539BEDC-704A-B345-A974-5DE36A91DB0C}" destId="{1FF2353A-88DF-1241-BA73-4A13B29D591E}" srcOrd="1" destOrd="0" parTransId="{08ED758B-4B9B-9E4B-8FD0-C998036B70F8}" sibTransId="{659FB546-5F67-FB40-9CAE-31FAFB8DB5F9}"/>
    <dgm:cxn modelId="{BAF3147C-B0EA-D44D-847B-A1ABB53C9C1A}" type="presOf" srcId="{E539BEDC-704A-B345-A974-5DE36A91DB0C}" destId="{EA076FCA-FF12-B14D-B82D-38E240F48F0E}" srcOrd="0" destOrd="0" presId="urn:microsoft.com/office/officeart/2005/8/layout/pyramid1"/>
    <dgm:cxn modelId="{B017B488-5482-1C47-A67C-AEB971E42BD4}" type="presOf" srcId="{1FF2353A-88DF-1241-BA73-4A13B29D591E}" destId="{76EBD0D1-1549-D64B-8B95-502090416A47}" srcOrd="0" destOrd="0" presId="urn:microsoft.com/office/officeart/2005/8/layout/pyramid1"/>
    <dgm:cxn modelId="{869054A7-35B3-7842-A523-AC7387964BF5}" srcId="{E539BEDC-704A-B345-A974-5DE36A91DB0C}" destId="{1B4F0216-5162-4844-99B2-32606923F290}" srcOrd="0" destOrd="0" parTransId="{A1A95614-74EA-6948-B697-6FB3B60FFE2F}" sibTransId="{65DFD0A7-26FD-8C4D-8A26-926242EBB6D2}"/>
    <dgm:cxn modelId="{8539D4E2-D5A4-584E-BE1B-DBA96A741716}" type="presParOf" srcId="{EA076FCA-FF12-B14D-B82D-38E240F48F0E}" destId="{5A64E9D0-347F-3846-AFE0-3C09864BF3ED}" srcOrd="0" destOrd="0" presId="urn:microsoft.com/office/officeart/2005/8/layout/pyramid1"/>
    <dgm:cxn modelId="{97F08A64-6B6D-E04A-9531-1C7A43873774}" type="presParOf" srcId="{5A64E9D0-347F-3846-AFE0-3C09864BF3ED}" destId="{68910124-F34F-FE4D-947A-A90AD960E104}" srcOrd="0" destOrd="0" presId="urn:microsoft.com/office/officeart/2005/8/layout/pyramid1"/>
    <dgm:cxn modelId="{30024F77-B0C7-804D-8DC4-E4591323C9F4}" type="presParOf" srcId="{5A64E9D0-347F-3846-AFE0-3C09864BF3ED}" destId="{C0E8387F-E3CE-D349-A551-36F06940370E}" srcOrd="1" destOrd="0" presId="urn:microsoft.com/office/officeart/2005/8/layout/pyramid1"/>
    <dgm:cxn modelId="{ADE0503F-2802-B640-82F4-B05FA77D7BAB}" type="presParOf" srcId="{EA076FCA-FF12-B14D-B82D-38E240F48F0E}" destId="{153F885B-011F-8548-9DB9-9199197EA876}" srcOrd="1" destOrd="0" presId="urn:microsoft.com/office/officeart/2005/8/layout/pyramid1"/>
    <dgm:cxn modelId="{293CAC26-55CB-2B4B-8C16-7C3452E3467E}" type="presParOf" srcId="{153F885B-011F-8548-9DB9-9199197EA876}" destId="{76EBD0D1-1549-D64B-8B95-502090416A47}" srcOrd="0" destOrd="0" presId="urn:microsoft.com/office/officeart/2005/8/layout/pyramid1"/>
    <dgm:cxn modelId="{9E3703FB-8462-FC41-A9AE-2BDCD58CA34D}" type="presParOf" srcId="{153F885B-011F-8548-9DB9-9199197EA876}" destId="{184514ED-C8C7-9F44-AA67-670425550A4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10124-F34F-FE4D-947A-A90AD960E104}">
      <dsp:nvSpPr>
        <dsp:cNvPr id="0" name=""/>
        <dsp:cNvSpPr/>
      </dsp:nvSpPr>
      <dsp:spPr>
        <a:xfrm>
          <a:off x="1524000" y="0"/>
          <a:ext cx="3048000" cy="1714500"/>
        </a:xfrm>
        <a:prstGeom prst="trapezoid">
          <a:avLst>
            <a:gd name="adj" fmla="val 88889"/>
          </a:avLst>
        </a:prstGeom>
        <a:solidFill>
          <a:srgbClr val="538A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Spot</a:t>
          </a:r>
        </a:p>
      </dsp:txBody>
      <dsp:txXfrm>
        <a:off x="1524000" y="0"/>
        <a:ext cx="3048000" cy="1714500"/>
      </dsp:txXfrm>
    </dsp:sp>
    <dsp:sp modelId="{76EBD0D1-1549-D64B-8B95-502090416A47}">
      <dsp:nvSpPr>
        <dsp:cNvPr id="0" name=""/>
        <dsp:cNvSpPr/>
      </dsp:nvSpPr>
      <dsp:spPr>
        <a:xfrm>
          <a:off x="0" y="1714500"/>
          <a:ext cx="6096000" cy="1714500"/>
        </a:xfrm>
        <a:prstGeom prst="trapezoid">
          <a:avLst>
            <a:gd name="adj" fmla="val 88889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err="1"/>
            <a:t>Recurrente</a:t>
          </a:r>
          <a:endParaRPr lang="en-US" sz="4000" kern="1200"/>
        </a:p>
      </dsp:txBody>
      <dsp:txXfrm>
        <a:off x="1066799" y="1714500"/>
        <a:ext cx="3962400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D777-70CC-4928-8127-E63992A7984B}" type="datetimeFigureOut">
              <a:rPr lang="es-AR" smtClean="0"/>
              <a:t>13/10/21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97EF-5C43-4E95-BB72-FCB5D9D9F2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2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3DC3E-0069-4BBB-8ED7-7DAD2B32CD1C}" type="slidenum">
              <a:rPr lang="es-ES" altLang="es-AR" smtClean="0"/>
              <a:pPr eaLnBrk="1" hangingPunct="1">
                <a:spcBef>
                  <a:spcPct val="0"/>
                </a:spcBef>
              </a:pPr>
              <a:t>5</a:t>
            </a:fld>
            <a:endParaRPr lang="es-ES" altLang="es-A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0BC034EE-03F3-D247-BFD0-67BEEC84D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negociando</a:t>
            </a:r>
            <a:r>
              <a:rPr lang="en-US" dirty="0"/>
              <a:t> con la </a:t>
            </a:r>
            <a:r>
              <a:rPr lang="en-US" dirty="0" err="1"/>
              <a:t>contraparte</a:t>
            </a:r>
            <a:r>
              <a:rPr lang="en-US" dirty="0"/>
              <a:t> </a:t>
            </a:r>
            <a:r>
              <a:rPr lang="en-US" dirty="0" err="1"/>
              <a:t>adecuada</a:t>
            </a:r>
            <a:r>
              <a:rPr lang="en-US" dirty="0"/>
              <a:t>??</a:t>
            </a:r>
          </a:p>
          <a:p>
            <a:endParaRPr lang="es-ES_tradnl" dirty="0"/>
          </a:p>
          <a:p>
            <a:r>
              <a:rPr lang="es-ES_tradnl" dirty="0"/>
              <a:t>Mis objetivos / Budget son realistas???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593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455EDBF7-3DC8-4C40-B601-F9B66A43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Si la negociación no Será por precio… tengo claro que otras cosas puedo lograr?</a:t>
            </a:r>
          </a:p>
        </p:txBody>
      </p:sp>
    </p:spTree>
    <p:extLst>
      <p:ext uri="{BB962C8B-B14F-4D97-AF65-F5344CB8AC3E}">
        <p14:creationId xmlns:p14="http://schemas.microsoft.com/office/powerpoint/2010/main" val="2331646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AA76A0B1-46EB-284D-819B-C484FB0B0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Es el momento adecuado para negociar?</a:t>
            </a:r>
          </a:p>
          <a:p>
            <a:endParaRPr lang="es-ES_tradnl" dirty="0"/>
          </a:p>
          <a:p>
            <a:r>
              <a:rPr lang="es-ES_tradnl" dirty="0"/>
              <a:t>El volumen es Ventaja o desventaja??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99618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92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Arial" charset="0"/>
              </a:rPr>
              <a:t>Explicar</a:t>
            </a:r>
            <a:r>
              <a:rPr lang="en-US" dirty="0">
                <a:latin typeface="Arial" charset="0"/>
              </a:rPr>
              <a:t> Spot!!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Arial" charset="0"/>
              </a:rPr>
              <a:t>Explicar</a:t>
            </a:r>
            <a:r>
              <a:rPr lang="en-US" dirty="0">
                <a:latin typeface="Arial" charset="0"/>
              </a:rPr>
              <a:t> que dentro de las </a:t>
            </a:r>
            <a:r>
              <a:rPr lang="en-US" dirty="0" err="1">
                <a:latin typeface="Arial" charset="0"/>
              </a:rPr>
              <a:t>Recurrentes</a:t>
            </a:r>
            <a:r>
              <a:rPr lang="en-US" dirty="0">
                <a:latin typeface="Arial" charset="0"/>
              </a:rPr>
              <a:t> hay </a:t>
            </a:r>
            <a:r>
              <a:rPr lang="en-US" dirty="0" err="1">
                <a:latin typeface="Arial" charset="0"/>
              </a:rPr>
              <a:t>relaciones</a:t>
            </a:r>
            <a:r>
              <a:rPr lang="en-US" dirty="0">
                <a:latin typeface="Arial" charset="0"/>
              </a:rPr>
              <a:t> que vale la </a:t>
            </a:r>
            <a:r>
              <a:rPr lang="en-US" dirty="0" err="1">
                <a:latin typeface="Arial" charset="0"/>
              </a:rPr>
              <a:t>pena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Manejar</a:t>
            </a:r>
            <a:r>
              <a:rPr lang="en-US" dirty="0">
                <a:latin typeface="Arial" charset="0"/>
              </a:rPr>
              <a:t> de forma </a:t>
            </a:r>
            <a:r>
              <a:rPr lang="en-US" dirty="0" err="1">
                <a:latin typeface="Arial" charset="0"/>
              </a:rPr>
              <a:t>diferencial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2700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9725" y="152400"/>
            <a:ext cx="7620000" cy="428783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07" y="4571269"/>
            <a:ext cx="5712865" cy="411648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fr-FR" dirty="0">
                <a:ea typeface="ＭＳ Ｐゴシック" charset="0"/>
                <a:cs typeface="ＭＳ Ｐゴシック" charset="0"/>
              </a:rPr>
              <a:t>Porque </a:t>
            </a:r>
            <a:r>
              <a:rPr lang="fr-FR" dirty="0" err="1">
                <a:ea typeface="ＭＳ Ｐゴシック" charset="0"/>
                <a:cs typeface="ＭＳ Ｐゴシック" charset="0"/>
              </a:rPr>
              <a:t>cada</a:t>
            </a:r>
            <a:r>
              <a:rPr lang="fr-FR" dirty="0"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>
                <a:ea typeface="ＭＳ Ｐゴシック" charset="0"/>
                <a:cs typeface="ＭＳ Ｐゴシック" charset="0"/>
              </a:rPr>
              <a:t>vez</a:t>
            </a:r>
            <a:r>
              <a:rPr lang="fr-FR" dirty="0">
                <a:ea typeface="ＭＳ Ｐゴシック" charset="0"/>
                <a:cs typeface="ＭＳ Ｐゴシック" charset="0"/>
              </a:rPr>
              <a:t> mas SRM</a:t>
            </a:r>
          </a:p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1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9725" y="152400"/>
            <a:ext cx="7620000" cy="428783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07" y="4571269"/>
            <a:ext cx="5712865" cy="411648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8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3200" y="471488"/>
            <a:ext cx="7543800" cy="4243387"/>
          </a:xfr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02567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471488"/>
            <a:ext cx="7539038" cy="4241800"/>
          </a:xfrm>
          <a:ln/>
        </p:spPr>
      </p:sp>
    </p:spTree>
    <p:extLst>
      <p:ext uri="{BB962C8B-B14F-4D97-AF65-F5344CB8AC3E}">
        <p14:creationId xmlns:p14="http://schemas.microsoft.com/office/powerpoint/2010/main" val="3906495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471488"/>
            <a:ext cx="7539038" cy="4241800"/>
          </a:xfrm>
          <a:ln/>
        </p:spPr>
      </p:sp>
    </p:spTree>
    <p:extLst>
      <p:ext uri="{BB962C8B-B14F-4D97-AF65-F5344CB8AC3E}">
        <p14:creationId xmlns:p14="http://schemas.microsoft.com/office/powerpoint/2010/main" val="269049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3DC3E-0069-4BBB-8ED7-7DAD2B32CD1C}" type="slidenum">
              <a:rPr lang="es-ES" altLang="es-AR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A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3200" y="471488"/>
            <a:ext cx="7543800" cy="4243387"/>
          </a:xfr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984935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471488"/>
            <a:ext cx="7539038" cy="4241800"/>
          </a:xfrm>
          <a:ln/>
        </p:spPr>
      </p:sp>
    </p:spTree>
    <p:extLst>
      <p:ext uri="{BB962C8B-B14F-4D97-AF65-F5344CB8AC3E}">
        <p14:creationId xmlns:p14="http://schemas.microsoft.com/office/powerpoint/2010/main" val="708571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471488"/>
            <a:ext cx="7539038" cy="4241800"/>
          </a:xfrm>
          <a:ln/>
        </p:spPr>
      </p:sp>
    </p:spTree>
    <p:extLst>
      <p:ext uri="{BB962C8B-B14F-4D97-AF65-F5344CB8AC3E}">
        <p14:creationId xmlns:p14="http://schemas.microsoft.com/office/powerpoint/2010/main" val="3836443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471488"/>
            <a:ext cx="7539038" cy="4241800"/>
          </a:xfrm>
          <a:ln/>
        </p:spPr>
      </p:sp>
    </p:spTree>
    <p:extLst>
      <p:ext uri="{BB962C8B-B14F-4D97-AF65-F5344CB8AC3E}">
        <p14:creationId xmlns:p14="http://schemas.microsoft.com/office/powerpoint/2010/main" val="2640224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471488"/>
            <a:ext cx="7539038" cy="4241800"/>
          </a:xfrm>
          <a:ln/>
        </p:spPr>
      </p:sp>
    </p:spTree>
    <p:extLst>
      <p:ext uri="{BB962C8B-B14F-4D97-AF65-F5344CB8AC3E}">
        <p14:creationId xmlns:p14="http://schemas.microsoft.com/office/powerpoint/2010/main" val="3977903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B309C9-CC33-4F3B-B45E-EF863F1466F6}" type="slidenum">
              <a:rPr lang="es-ES" altLang="es-AR" smtClean="0"/>
              <a:pPr eaLnBrk="1" hangingPunct="1">
                <a:spcBef>
                  <a:spcPct val="0"/>
                </a:spcBef>
              </a:pPr>
              <a:t>53</a:t>
            </a:fld>
            <a:endParaRPr lang="es-ES" altLang="es-A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33DC3E-0069-4BBB-8ED7-7DAD2B32CD1C}" type="slidenum">
              <a:rPr lang="es-ES" altLang="es-AR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A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BC25362A-261E-0343-8996-6F4D83B22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Como gano tiempo?  </a:t>
            </a:r>
          </a:p>
          <a:p>
            <a:r>
              <a:rPr lang="es-ES_tradnl" dirty="0" err="1"/>
              <a:t>Category</a:t>
            </a:r>
            <a:r>
              <a:rPr lang="es-ES_tradnl" dirty="0"/>
              <a:t> Management</a:t>
            </a:r>
          </a:p>
          <a:p>
            <a:r>
              <a:rPr lang="es-ES_tradnl" dirty="0" err="1"/>
              <a:t>Planificacion</a:t>
            </a:r>
            <a:endParaRPr lang="es-ES_tradnl" dirty="0"/>
          </a:p>
          <a:p>
            <a:r>
              <a:rPr lang="es-ES_tradnl" dirty="0"/>
              <a:t>Inventarios</a:t>
            </a:r>
          </a:p>
          <a:p>
            <a:r>
              <a:rPr lang="es-ES_tradnl" dirty="0"/>
              <a:t>Visibilidad</a:t>
            </a:r>
          </a:p>
        </p:txBody>
      </p:sp>
    </p:spTree>
    <p:extLst>
      <p:ext uri="{BB962C8B-B14F-4D97-AF65-F5344CB8AC3E}">
        <p14:creationId xmlns:p14="http://schemas.microsoft.com/office/powerpoint/2010/main" val="202555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9C8B4A49-7770-5B45-AF6E-C04A33615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Como la simplifico?</a:t>
            </a:r>
          </a:p>
          <a:p>
            <a:endParaRPr lang="es-ES_tradnl" dirty="0"/>
          </a:p>
          <a:p>
            <a:r>
              <a:rPr lang="es-ES_tradnl" dirty="0"/>
              <a:t>80/20</a:t>
            </a:r>
          </a:p>
          <a:p>
            <a:r>
              <a:rPr lang="es-ES_tradnl" dirty="0"/>
              <a:t>Criticidad</a:t>
            </a:r>
          </a:p>
          <a:p>
            <a:r>
              <a:rPr lang="es-ES_tradnl" dirty="0"/>
              <a:t>Etapas y </a:t>
            </a:r>
            <a:r>
              <a:rPr lang="es-ES_tradnl" dirty="0" err="1"/>
              <a:t>Planificacion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967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4E5F657B-95EC-3045-9297-AF0052BC0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Como la simplifico</a:t>
            </a:r>
          </a:p>
          <a:p>
            <a:r>
              <a:rPr lang="es-ES_tradnl" dirty="0"/>
              <a:t>Identificación de </a:t>
            </a:r>
            <a:r>
              <a:rPr lang="es-ES_tradnl" dirty="0" err="1"/>
              <a:t>Stakeholders</a:t>
            </a:r>
            <a:endParaRPr lang="es-ES_tradnl" dirty="0"/>
          </a:p>
          <a:p>
            <a:r>
              <a:rPr lang="es-ES_tradnl" dirty="0" err="1"/>
              <a:t>Early</a:t>
            </a:r>
            <a:r>
              <a:rPr lang="es-ES_tradnl" dirty="0"/>
              <a:t> </a:t>
            </a:r>
            <a:r>
              <a:rPr lang="es-ES_tradnl" dirty="0" err="1"/>
              <a:t>Involvment</a:t>
            </a:r>
            <a:endParaRPr lang="es-ES_tradnl" dirty="0"/>
          </a:p>
          <a:p>
            <a:r>
              <a:rPr lang="es-ES_tradnl" dirty="0"/>
              <a:t>Sponsor </a:t>
            </a:r>
          </a:p>
          <a:p>
            <a:r>
              <a:rPr lang="es-ES_tradnl" dirty="0" err="1"/>
              <a:t>Change</a:t>
            </a:r>
            <a:r>
              <a:rPr lang="es-ES_tradnl" dirty="0"/>
              <a:t> Management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087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FACF9E18-D2B0-154F-909B-FD2064485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Negociar sin datos es como jugar sin cartas al truco. Se puede mentir un par de manos pero si no hay cartas No se puede ganar. </a:t>
            </a:r>
          </a:p>
          <a:p>
            <a:endParaRPr lang="es-ES_tradnl" dirty="0"/>
          </a:p>
          <a:p>
            <a:r>
              <a:rPr lang="es-ES_tradnl" dirty="0"/>
              <a:t>Carro delante de el caballo</a:t>
            </a:r>
          </a:p>
        </p:txBody>
      </p:sp>
    </p:spTree>
    <p:extLst>
      <p:ext uri="{BB962C8B-B14F-4D97-AF65-F5344CB8AC3E}">
        <p14:creationId xmlns:p14="http://schemas.microsoft.com/office/powerpoint/2010/main" val="70248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1300" y="400050"/>
            <a:ext cx="7361238" cy="4141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C36CA419-7755-8341-84D9-6F66FBFC7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Opciones…</a:t>
            </a:r>
          </a:p>
          <a:p>
            <a:endParaRPr lang="es-ES_tradnl" dirty="0"/>
          </a:p>
          <a:p>
            <a:r>
              <a:rPr lang="es-ES_tradnl" dirty="0"/>
              <a:t>Es como si se tratara de una categoría estratégica en </a:t>
            </a:r>
            <a:r>
              <a:rPr lang="es-ES_tradnl" dirty="0" err="1"/>
              <a:t>kraljic</a:t>
            </a:r>
            <a:r>
              <a:rPr lang="es-ES_tradnl" dirty="0"/>
              <a:t>….</a:t>
            </a:r>
          </a:p>
          <a:p>
            <a:r>
              <a:rPr lang="es-ES_tradnl" dirty="0"/>
              <a:t>BATNA</a:t>
            </a:r>
          </a:p>
        </p:txBody>
      </p:sp>
    </p:spTree>
    <p:extLst>
      <p:ext uri="{BB962C8B-B14F-4D97-AF65-F5344CB8AC3E}">
        <p14:creationId xmlns:p14="http://schemas.microsoft.com/office/powerpoint/2010/main" val="302378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/>
              <a:t>negociando</a:t>
            </a:r>
            <a:r>
              <a:rPr lang="en-US" dirty="0"/>
              <a:t> con la </a:t>
            </a:r>
            <a:r>
              <a:rPr lang="en-US" dirty="0" err="1"/>
              <a:t>contraparte</a:t>
            </a:r>
            <a:r>
              <a:rPr lang="en-US" dirty="0"/>
              <a:t> </a:t>
            </a:r>
            <a:r>
              <a:rPr lang="en-US" dirty="0" err="1"/>
              <a:t>adecuada</a:t>
            </a:r>
            <a:r>
              <a:rPr lang="en-US" dirty="0"/>
              <a:t>??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C503E82-FD58-4A91-9A08-4CFA0E667E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912" y="1635646"/>
            <a:ext cx="5184576" cy="685899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2211710"/>
            <a:ext cx="3994720" cy="52119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7218-67CB-4DD2-8DA2-61AB29436BE9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0"/>
          </a:p>
        </p:txBody>
      </p:sp>
      <p:sp>
        <p:nvSpPr>
          <p:cNvPr id="8" name="7 Cheurón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16478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7218-67CB-4DD2-8DA2-61AB29436BE9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7218-67CB-4DD2-8DA2-61AB29436BE9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7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8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897564"/>
            <a:ext cx="8229600" cy="3726414"/>
          </a:xfrm>
        </p:spPr>
        <p:txBody>
          <a:bodyPr anchor="ctr">
            <a:normAutofit/>
          </a:bodyPr>
          <a:lstStyle>
            <a:lvl1pPr marL="243516" indent="-243516" algn="just">
              <a:lnSpc>
                <a:spcPct val="150000"/>
              </a:lnSpc>
              <a:buClr>
                <a:srgbClr val="C09200"/>
              </a:buClr>
              <a:buFont typeface="Wingdings" panose="05000000000000000000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33142" indent="-243516">
              <a:buClr>
                <a:srgbClr val="C09200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4065" indent="-194813">
              <a:buClr>
                <a:srgbClr val="C09200"/>
              </a:buClr>
              <a:buFont typeface="Arial" panose="020B0604020202020204" pitchFamily="34" charset="0"/>
              <a:buChar char="•"/>
              <a:defRPr sz="1700"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363690" indent="-194813">
              <a:buClr>
                <a:srgbClr val="C09200"/>
              </a:buClr>
              <a:buFont typeface="Arial" panose="020B0604020202020204" pitchFamily="34" charset="0"/>
              <a:buChar char="•"/>
              <a:defRPr sz="1500"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753316" indent="-194813">
              <a:buClr>
                <a:srgbClr val="C09200"/>
              </a:buClr>
              <a:buFont typeface="Arial" panose="020B0604020202020204" pitchFamily="34" charset="0"/>
              <a:buChar char="•"/>
              <a:defRPr sz="1500"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GB" noProof="0" dirty="0"/>
              <a:t>FFF</a:t>
            </a:r>
          </a:p>
          <a:p>
            <a:pPr lvl="1"/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82" y="0"/>
            <a:ext cx="8574491" cy="486054"/>
          </a:xfrm>
          <a:noFill/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843808" y="4785996"/>
            <a:ext cx="2895600" cy="273844"/>
          </a:xfrm>
        </p:spPr>
        <p:txBody>
          <a:bodyPr/>
          <a:lstStyle/>
          <a:p>
            <a:r>
              <a:rPr lang="en-GB"/>
              <a:t>©2018 –All rights reserved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66068" y="4785996"/>
            <a:ext cx="2133600" cy="273844"/>
          </a:xfrm>
        </p:spPr>
        <p:txBody>
          <a:bodyPr/>
          <a:lstStyle/>
          <a:p>
            <a:fld id="{1F34DDD4-DBA9-4416-8B8B-F2D695DC17C3}" type="slidenum">
              <a:rPr lang="en-GB" smtClean="0"/>
              <a:t>‹Nº›</a:t>
            </a:fld>
            <a:endParaRPr lang="en-GB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465516"/>
            <a:ext cx="6699006" cy="0"/>
          </a:xfrm>
          <a:prstGeom prst="line">
            <a:avLst/>
          </a:prstGeom>
          <a:ln w="31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7" y="4840002"/>
            <a:ext cx="764516" cy="19109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0" y="4785996"/>
            <a:ext cx="9144000" cy="0"/>
          </a:xfrm>
          <a:prstGeom prst="line">
            <a:avLst/>
          </a:prstGeom>
          <a:ln w="31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DB8C-CD28-4BEF-ADAB-A3D5651F7A7D}" type="datetimeFigureOut">
              <a:rPr lang="es-UY" smtClean="0"/>
              <a:t>13/10/21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DE79-1D37-4BEA-B491-11CBEB4DD55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4804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1BF270-D7FD-4856-9A74-50703E262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81" y="4522478"/>
            <a:ext cx="1210808" cy="567947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6E1AD1A-D67F-45D6-AC0D-7A89976AD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462" y="4848643"/>
            <a:ext cx="1321196" cy="230832"/>
          </a:xfrm>
        </p:spPr>
        <p:txBody>
          <a:bodyPr wrap="none" anchor="ctr">
            <a:spAutoFit/>
          </a:bodyPr>
          <a:lstStyle>
            <a:lvl1pPr marL="0" indent="0">
              <a:buNone/>
              <a:defRPr sz="6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80D39C3-7924-4CC8-A668-0CFBAE67D9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REGION NAME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185D11-9B02-4DBC-85DC-4D2F4AC57366}"/>
              </a:ext>
            </a:extLst>
          </p:cNvPr>
          <p:cNvSpPr txBox="1"/>
          <p:nvPr userDrawn="1"/>
        </p:nvSpPr>
        <p:spPr>
          <a:xfrm>
            <a:off x="3808917" y="5379387"/>
            <a:ext cx="221424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675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675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Bef>
                <a:spcPts val="150"/>
              </a:spcBef>
              <a:buAutoNum type="arabicPeriod"/>
            </a:pPr>
            <a:r>
              <a:rPr lang="en-GB" sz="675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675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50"/>
              </a:spcBef>
              <a:buAutoNum type="arabicPeriod"/>
            </a:pPr>
            <a:r>
              <a:rPr lang="en-GB" sz="675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171450" indent="-171450">
              <a:spcBef>
                <a:spcPts val="150"/>
              </a:spcBef>
              <a:buAutoNum type="arabicPeriod"/>
            </a:pPr>
            <a:r>
              <a:rPr lang="en-GB" sz="675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675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675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675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675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675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675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1799AD-87F0-472F-B84B-7EB35B60D90B}"/>
              </a:ext>
            </a:extLst>
          </p:cNvPr>
          <p:cNvGrpSpPr/>
          <p:nvPr userDrawn="1"/>
        </p:nvGrpSpPr>
        <p:grpSpPr>
          <a:xfrm rot="16200000">
            <a:off x="4266623" y="4738930"/>
            <a:ext cx="108012" cy="1023424"/>
            <a:chOff x="-252536" y="-795971"/>
            <a:chExt cx="144016" cy="1364565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64A7AFD-C825-4211-9D15-DF3C5076A1A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1B62F4C-3CDB-41D5-868C-66AD980622C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90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7218-67CB-4DD2-8DA2-61AB29436BE9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B00A-318D-47A3-A2BB-B8572F956E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8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nextlevelpurchasing.com/index.html" TargetMode="External"/><Relationship Id="rId18" Type="http://schemas.openxmlformats.org/officeDocument/2006/relationships/hyperlink" Target="http://www.funmed.org.ar/esp/home_fmrn.asp" TargetMode="External"/><Relationship Id="rId26" Type="http://schemas.openxmlformats.org/officeDocument/2006/relationships/image" Target="../media/image30.jpeg"/><Relationship Id="rId39" Type="http://schemas.openxmlformats.org/officeDocument/2006/relationships/image" Target="../media/image41.jpeg"/><Relationship Id="rId21" Type="http://schemas.openxmlformats.org/officeDocument/2006/relationships/image" Target="../media/image25.png"/><Relationship Id="rId34" Type="http://schemas.openxmlformats.org/officeDocument/2006/relationships/image" Target="../media/image36.png"/><Relationship Id="rId42" Type="http://schemas.openxmlformats.org/officeDocument/2006/relationships/image" Target="../media/image44.jpeg"/><Relationship Id="rId47" Type="http://schemas.openxmlformats.org/officeDocument/2006/relationships/image" Target="../media/image4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9" Type="http://schemas.openxmlformats.org/officeDocument/2006/relationships/image" Target="../media/image32.jpeg"/><Relationship Id="rId11" Type="http://schemas.openxmlformats.org/officeDocument/2006/relationships/image" Target="../media/image17.png"/><Relationship Id="rId24" Type="http://schemas.openxmlformats.org/officeDocument/2006/relationships/image" Target="../media/image28.jpeg"/><Relationship Id="rId32" Type="http://schemas.openxmlformats.org/officeDocument/2006/relationships/hyperlink" Target="http://www.marfrig.com.br/index.asp" TargetMode="External"/><Relationship Id="rId37" Type="http://schemas.openxmlformats.org/officeDocument/2006/relationships/image" Target="../media/image39.jpeg"/><Relationship Id="rId40" Type="http://schemas.openxmlformats.org/officeDocument/2006/relationships/image" Target="../media/image42.png"/><Relationship Id="rId45" Type="http://schemas.openxmlformats.org/officeDocument/2006/relationships/image" Target="../media/image47.jpe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23" Type="http://schemas.openxmlformats.org/officeDocument/2006/relationships/image" Target="../media/image27.jpeg"/><Relationship Id="rId28" Type="http://schemas.openxmlformats.org/officeDocument/2006/relationships/image" Target="../media/image31.jpeg"/><Relationship Id="rId36" Type="http://schemas.openxmlformats.org/officeDocument/2006/relationships/image" Target="../media/image38.png"/><Relationship Id="rId49" Type="http://schemas.openxmlformats.org/officeDocument/2006/relationships/image" Target="../media/image50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31" Type="http://schemas.openxmlformats.org/officeDocument/2006/relationships/image" Target="../media/image34.jpeg"/><Relationship Id="rId44" Type="http://schemas.openxmlformats.org/officeDocument/2006/relationships/image" Target="../media/image46.jpeg"/><Relationship Id="rId4" Type="http://schemas.openxmlformats.org/officeDocument/2006/relationships/hyperlink" Target="http://www.sensormatic.com.ar/index.php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9.jpeg"/><Relationship Id="rId22" Type="http://schemas.openxmlformats.org/officeDocument/2006/relationships/image" Target="../media/image26.jpeg"/><Relationship Id="rId27" Type="http://schemas.openxmlformats.org/officeDocument/2006/relationships/hyperlink" Target="http://www.cariverplate.com.ar/tpl.php?cat=es&amp;url=laprevia.php" TargetMode="External"/><Relationship Id="rId30" Type="http://schemas.openxmlformats.org/officeDocument/2006/relationships/image" Target="../media/image33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hyperlink" Target="https://www.bionexo.com.ar/index2.jsp" TargetMode="External"/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5" Type="http://schemas.openxmlformats.org/officeDocument/2006/relationships/image" Target="../media/image29.png"/><Relationship Id="rId33" Type="http://schemas.openxmlformats.org/officeDocument/2006/relationships/image" Target="../media/image35.png"/><Relationship Id="rId38" Type="http://schemas.openxmlformats.org/officeDocument/2006/relationships/image" Target="../media/image40.jpeg"/><Relationship Id="rId46" Type="http://schemas.openxmlformats.org/officeDocument/2006/relationships/image" Target="../media/image48.png"/><Relationship Id="rId20" Type="http://schemas.openxmlformats.org/officeDocument/2006/relationships/image" Target="../media/image24.jpeg"/><Relationship Id="rId41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mattenet@abaspro.com.a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jpeg"/><Relationship Id="rId21" Type="http://schemas.openxmlformats.org/officeDocument/2006/relationships/image" Target="../media/image69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72.png"/><Relationship Id="rId18" Type="http://schemas.openxmlformats.org/officeDocument/2006/relationships/image" Target="../media/image91.jpeg"/><Relationship Id="rId26" Type="http://schemas.openxmlformats.org/officeDocument/2006/relationships/image" Target="../media/image99.png"/><Relationship Id="rId3" Type="http://schemas.openxmlformats.org/officeDocument/2006/relationships/image" Target="../media/image77.png"/><Relationship Id="rId21" Type="http://schemas.openxmlformats.org/officeDocument/2006/relationships/image" Target="../media/image94.jpe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9.jpeg"/><Relationship Id="rId20" Type="http://schemas.openxmlformats.org/officeDocument/2006/relationships/image" Target="../media/image93.jpe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7.jpe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4.png"/><Relationship Id="rId19" Type="http://schemas.openxmlformats.org/officeDocument/2006/relationships/image" Target="../media/image92.jpe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Relationship Id="rId22" Type="http://schemas.openxmlformats.org/officeDocument/2006/relationships/image" Target="../media/image95.jpeg"/><Relationship Id="rId27" Type="http://schemas.openxmlformats.org/officeDocument/2006/relationships/image" Target="../media/image10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ftware para Almacenes | Logística para almacenes | Gestión">
            <a:extLst>
              <a:ext uri="{FF2B5EF4-FFF2-40B4-BE49-F238E27FC236}">
                <a16:creationId xmlns:a16="http://schemas.microsoft.com/office/drawing/2014/main" id="{18C0A6CA-558A-45F0-9B1B-7DAF3140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573030"/>
            <a:ext cx="7704856" cy="604499"/>
          </a:xfrm>
        </p:spPr>
        <p:txBody>
          <a:bodyPr>
            <a:noAutofit/>
          </a:bodyPr>
          <a:lstStyle/>
          <a:p>
            <a:r>
              <a:rPr lang="es-AR" sz="4000" b="1" dirty="0">
                <a:solidFill>
                  <a:srgbClr val="FFFF00"/>
                </a:solidFill>
              </a:rPr>
              <a:t>P4MRO para Compradores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177529"/>
            <a:ext cx="6696744" cy="394221"/>
          </a:xfrm>
        </p:spPr>
        <p:txBody>
          <a:bodyPr>
            <a:noAutofit/>
          </a:bodyPr>
          <a:lstStyle/>
          <a:p>
            <a:pPr algn="ctr"/>
            <a:r>
              <a:rPr lang="es-AR" sz="3600" b="1" dirty="0">
                <a:solidFill>
                  <a:srgbClr val="FFFF00"/>
                </a:solidFill>
              </a:rPr>
              <a:t>ABASPRO Procurement </a:t>
            </a:r>
            <a:r>
              <a:rPr lang="es-AR" sz="3600" b="1" dirty="0" err="1">
                <a:solidFill>
                  <a:srgbClr val="FFFF00"/>
                </a:solidFill>
              </a:rPr>
              <a:t>Partners</a:t>
            </a:r>
            <a:endParaRPr lang="es-AR" sz="3600" b="1" dirty="0">
              <a:solidFill>
                <a:srgbClr val="FFFF00"/>
              </a:solidFill>
            </a:endParaRPr>
          </a:p>
          <a:p>
            <a:pPr algn="ctr"/>
            <a:r>
              <a:rPr lang="es-AR" sz="3600" b="1" dirty="0">
                <a:solidFill>
                  <a:srgbClr val="FFFF00"/>
                </a:solidFill>
              </a:rPr>
              <a:t>Octubre 2021</a:t>
            </a:r>
          </a:p>
        </p:txBody>
      </p:sp>
      <p:pic>
        <p:nvPicPr>
          <p:cNvPr id="1026" name="Picture 2" descr="C:\Users\Pato\Desktop\PATO\ABASPRO CURSOS 2020 octubre\borradores\logo-abaspro reduced 3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31138"/>
            <a:ext cx="847403" cy="6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4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E9473D-4581-4790-B933-73F4CE95C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1828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267494"/>
            <a:ext cx="7056784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P4MRO: Programa para Compras de MRO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075" y="1995686"/>
            <a:ext cx="8238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El P4MRO busca dotar</a:t>
            </a:r>
            <a:r>
              <a:rPr lang="es-ES_tradnl" sz="1600" dirty="0"/>
              <a:t> a gestores Compradores de MRO en  herramientas, conocimientos y un lenguaje común para potenciar la cooperación y trabajo en conjunto para la creación de valor.  </a:t>
            </a:r>
          </a:p>
          <a:p>
            <a:r>
              <a:rPr lang="es-ES_tradnl" sz="1600" dirty="0"/>
              <a:t>P4MRO surge como respuesta a la conflictividad, complejidad e ineficiencia habitual de la gestión de Repuestos, Consumibles, Herramentales del mantenimiento. Ayuda a:</a:t>
            </a:r>
            <a:endParaRPr lang="es-AR" sz="1600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58838CB-FC57-CD40-B710-82DF6DFA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09998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 Objetivos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08D9A4B-6493-9C41-B63A-8D69CE1A04EE}"/>
              </a:ext>
            </a:extLst>
          </p:cNvPr>
          <p:cNvSpPr/>
          <p:nvPr/>
        </p:nvSpPr>
        <p:spPr>
          <a:xfrm>
            <a:off x="251520" y="3264535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/>
          </a:p>
          <a:p>
            <a:pPr marL="342900" indent="-342900">
              <a:buAutoNum type="alphaLcParenR"/>
            </a:pPr>
            <a:r>
              <a:rPr lang="es-ES" sz="1600" dirty="0"/>
              <a:t>Aprender a manejar el concepto de Categoría y estrategia de Categoría.</a:t>
            </a:r>
          </a:p>
          <a:p>
            <a:pPr marL="342900" indent="-342900">
              <a:buAutoNum type="alphaLcParenR"/>
            </a:pPr>
            <a:r>
              <a:rPr lang="es-ES" sz="1600" dirty="0"/>
              <a:t>Conocer y aplicar el </a:t>
            </a:r>
            <a:r>
              <a:rPr lang="es-ES" sz="1600" b="1" dirty="0"/>
              <a:t>método de los 7 pasos</a:t>
            </a:r>
            <a:r>
              <a:rPr lang="es-ES" sz="1600" dirty="0"/>
              <a:t> para aplicar profesionalmente el </a:t>
            </a:r>
            <a:r>
              <a:rPr lang="es-ES" sz="1600" dirty="0" err="1"/>
              <a:t>Strategic</a:t>
            </a:r>
            <a:r>
              <a:rPr lang="es-ES" sz="1600" dirty="0"/>
              <a:t> </a:t>
            </a:r>
            <a:r>
              <a:rPr lang="es-ES" sz="1600" dirty="0" err="1"/>
              <a:t>Sourcing</a:t>
            </a:r>
            <a:r>
              <a:rPr lang="es-ES" sz="1600" dirty="0"/>
              <a:t> en MRO</a:t>
            </a:r>
          </a:p>
          <a:p>
            <a:pPr marL="342900" indent="-342900">
              <a:buAutoNum type="alphaLcParenR"/>
            </a:pPr>
            <a:r>
              <a:rPr lang="es-ES" sz="1600" dirty="0"/>
              <a:t>Aprender de estrategias especificas para Mantenimiento y las nociones claves de almacenamiento.</a:t>
            </a:r>
          </a:p>
        </p:txBody>
      </p:sp>
    </p:spTree>
    <p:extLst>
      <p:ext uri="{BB962C8B-B14F-4D97-AF65-F5344CB8AC3E}">
        <p14:creationId xmlns:p14="http://schemas.microsoft.com/office/powerpoint/2010/main" val="396147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7619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Temario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2CC3A3C-0D28-2242-83F6-8A1F4E0A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7494"/>
            <a:ext cx="7056784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P4MRO: Programa para Compras de MRO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D8CA47-E0FD-3E40-BC10-171EEC3B7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3648"/>
              </p:ext>
            </p:extLst>
          </p:nvPr>
        </p:nvGraphicFramePr>
        <p:xfrm>
          <a:off x="2915816" y="1092459"/>
          <a:ext cx="3318991" cy="399957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56253">
                  <a:extLst>
                    <a:ext uri="{9D8B030D-6E8A-4147-A177-3AD203B41FA5}">
                      <a16:colId xmlns:a16="http://schemas.microsoft.com/office/drawing/2014/main" val="1859846930"/>
                    </a:ext>
                  </a:extLst>
                </a:gridCol>
                <a:gridCol w="1062738">
                  <a:extLst>
                    <a:ext uri="{9D8B030D-6E8A-4147-A177-3AD203B41FA5}">
                      <a16:colId xmlns:a16="http://schemas.microsoft.com/office/drawing/2014/main" val="3953643724"/>
                    </a:ext>
                  </a:extLst>
                </a:gridCol>
              </a:tblGrid>
              <a:tr h="1396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1" u="none" strike="noStrike" dirty="0">
                          <a:effectLst/>
                        </a:rPr>
                        <a:t>Temas</a:t>
                      </a:r>
                      <a:endParaRPr lang="es-A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50" b="1" u="none" strike="noStrike" dirty="0">
                          <a:effectLst/>
                        </a:rPr>
                        <a:t>Clases </a:t>
                      </a:r>
                      <a:endParaRPr lang="es-A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34140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ABC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>
                          <a:effectLst/>
                        </a:rPr>
                        <a:t>1 y 2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7298351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Criticidad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77177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Spend Analisis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735344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Palancas del Abastecimiento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54886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Valor en compras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95079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Almacenamiento 1.0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432443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Categoría</a:t>
                      </a:r>
                      <a:endParaRPr lang="es-A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>
                          <a:effectLst/>
                        </a:rPr>
                        <a:t>3 y 4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9709686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Analisis Interno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104776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Baseline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98834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Equipo de Categoría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78504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Comunicación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64773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Analisis externo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313213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Segmentación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05895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Dinámica y Porter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494986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Estrategia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71448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Foda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42041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 err="1">
                          <a:effectLst/>
                        </a:rPr>
                        <a:t>Matríz</a:t>
                      </a:r>
                      <a:r>
                        <a:rPr lang="es-AR" sz="1050" u="none" strike="noStrike" dirty="0">
                          <a:effectLst/>
                        </a:rPr>
                        <a:t> </a:t>
                      </a:r>
                      <a:r>
                        <a:rPr lang="es-AR" sz="1050" u="none" strike="noStrike" dirty="0" err="1">
                          <a:effectLst/>
                        </a:rPr>
                        <a:t>Kraljic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6806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Diamante 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65263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Introducción al mantenimiento</a:t>
                      </a:r>
                      <a:endParaRPr lang="es-A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AR" sz="1050" u="none" strike="noStrike" dirty="0">
                          <a:effectLst/>
                        </a:rPr>
                        <a:t>5 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58658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>
                          <a:effectLst/>
                        </a:rPr>
                        <a:t>Estrategias de Servicios de Mantenimiento</a:t>
                      </a:r>
                      <a:endParaRPr lang="es-A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68841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>
                          <a:effectLst/>
                        </a:rPr>
                        <a:t>Estrategias de compra de Repuestos</a:t>
                      </a:r>
                      <a:endParaRPr lang="es-A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60590"/>
                  </a:ext>
                </a:extLst>
              </a:tr>
              <a:tr h="139602">
                <a:tc>
                  <a:txBody>
                    <a:bodyPr/>
                    <a:lstStyle/>
                    <a:p>
                      <a:pPr algn="l" fontAlgn="b"/>
                      <a:r>
                        <a:rPr lang="es-AR" sz="1050" u="none" strike="noStrike" dirty="0" err="1">
                          <a:effectLst/>
                        </a:rPr>
                        <a:t>KPIs</a:t>
                      </a:r>
                      <a:endParaRPr lang="es-A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7" marR="6917" marT="69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745122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8E338D36-282F-BF4E-AFE8-8BB03C0AE541}"/>
              </a:ext>
            </a:extLst>
          </p:cNvPr>
          <p:cNvSpPr txBox="1"/>
          <p:nvPr/>
        </p:nvSpPr>
        <p:spPr>
          <a:xfrm>
            <a:off x="330151" y="2390566"/>
            <a:ext cx="208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Se dictarán 3 módulos durante las </a:t>
            </a:r>
          </a:p>
          <a:p>
            <a:pPr algn="ctr"/>
            <a:r>
              <a:rPr lang="es-ES_tradnl" dirty="0"/>
              <a:t>5 sesiones del curso.</a:t>
            </a:r>
          </a:p>
        </p:txBody>
      </p:sp>
    </p:spTree>
    <p:extLst>
      <p:ext uri="{BB962C8B-B14F-4D97-AF65-F5344CB8AC3E}">
        <p14:creationId xmlns:p14="http://schemas.microsoft.com/office/powerpoint/2010/main" val="345410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err="1">
                <a:solidFill>
                  <a:srgbClr val="000066"/>
                </a:solidFill>
                <a:latin typeface="Verdana" pitchFamily="34" charset="0"/>
              </a:rPr>
              <a:t>Workshops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1563638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Asimismo, durante el curso haremos 4 workshops grupales y 3 tareas para el hogar (voluntarias)</a:t>
            </a:r>
          </a:p>
          <a:p>
            <a:endParaRPr lang="es-ES_tradnl" dirty="0"/>
          </a:p>
          <a:p>
            <a:r>
              <a:rPr lang="es-ES_tradnl" dirty="0"/>
              <a:t>Durante los workshops podrás conversar e intercambiar ideas con colegas y desarrollar nuevos vínculos. </a:t>
            </a:r>
          </a:p>
        </p:txBody>
      </p:sp>
      <p:pic>
        <p:nvPicPr>
          <p:cNvPr id="2" name="Picture 2" descr="Mesa trabajo IV workshop SG - Grupo Tecma Red">
            <a:extLst>
              <a:ext uri="{FF2B5EF4-FFF2-40B4-BE49-F238E27FC236}">
                <a16:creationId xmlns:a16="http://schemas.microsoft.com/office/drawing/2014/main" id="{7BA63F9B-F2A9-594E-ABBF-38F8376D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4335"/>
            <a:ext cx="2796155" cy="18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4896" y="257870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dirty="0">
                <a:solidFill>
                  <a:srgbClr val="000066"/>
                </a:solidFill>
                <a:latin typeface="Verdana" pitchFamily="34" charset="0"/>
              </a:rPr>
              <a:t>Carga horaria</a:t>
            </a:r>
            <a:endParaRPr lang="es-MX" altLang="es-AR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2257584"/>
            <a:ext cx="3882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Horas dictado: 16 horas en 5 sesiones de 3 horas y 15 minutos de duración cada una.</a:t>
            </a:r>
          </a:p>
          <a:p>
            <a:endParaRPr lang="es-ES_tradnl" dirty="0"/>
          </a:p>
          <a:p>
            <a:r>
              <a:rPr lang="es-ES_tradnl" dirty="0"/>
              <a:t>Horas estudio en Casa: 8 horas (tareas y lectura complementaria)</a:t>
            </a:r>
          </a:p>
        </p:txBody>
      </p:sp>
      <p:pic>
        <p:nvPicPr>
          <p:cNvPr id="3074" name="Picture 2" descr="The Ultimate Guide To Workload Management">
            <a:extLst>
              <a:ext uri="{FF2B5EF4-FFF2-40B4-BE49-F238E27FC236}">
                <a16:creationId xmlns:a16="http://schemas.microsoft.com/office/drawing/2014/main" id="{44469939-F0DD-424E-9C4E-84EC07C4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88" y="1652449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4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512" y="267494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dirty="0">
                <a:solidFill>
                  <a:srgbClr val="000066"/>
                </a:solidFill>
                <a:latin typeface="Verdana" pitchFamily="34" charset="0"/>
              </a:rPr>
              <a:t>Fechas y costos</a:t>
            </a:r>
            <a:endParaRPr lang="es-MX" altLang="es-AR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68" y="1454462"/>
            <a:ext cx="8525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Fechas Claves:</a:t>
            </a:r>
          </a:p>
          <a:p>
            <a:r>
              <a:rPr lang="es-ES_tradnl" b="1" dirty="0"/>
              <a:t>Inscripción temprana: </a:t>
            </a:r>
            <a:r>
              <a:rPr lang="es-ES_tradnl" dirty="0"/>
              <a:t>Hasta el lunes 11 octubre 18 </a:t>
            </a:r>
            <a:r>
              <a:rPr lang="es-ES_tradnl" dirty="0" err="1"/>
              <a:t>hs</a:t>
            </a:r>
            <a:r>
              <a:rPr lang="es-ES_tradnl" dirty="0"/>
              <a:t>.</a:t>
            </a:r>
            <a:endParaRPr lang="es-AR" dirty="0"/>
          </a:p>
          <a:p>
            <a:r>
              <a:rPr lang="es-ES_tradnl" b="1" dirty="0"/>
              <a:t>Dictado: </a:t>
            </a:r>
            <a:r>
              <a:rPr lang="es-ES_tradnl" dirty="0"/>
              <a:t>Lunes 18, miércoles 20, lunes 25, miércoles 27 y viernes 29 de octubre </a:t>
            </a:r>
          </a:p>
          <a:p>
            <a:r>
              <a:rPr lang="es-AR" dirty="0"/>
              <a:t>de 15 a 18,15 </a:t>
            </a:r>
            <a:r>
              <a:rPr lang="es-AR" dirty="0" err="1"/>
              <a:t>hs</a:t>
            </a:r>
            <a:r>
              <a:rPr lang="es-AR"/>
              <a:t>. </a:t>
            </a:r>
            <a:r>
              <a:rPr lang="es-AR" dirty="0"/>
              <a:t>Bs As.</a:t>
            </a:r>
            <a:endParaRPr lang="es-ES_tradn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7F3EFF-87C5-AD4A-8202-707099C73285}"/>
              </a:ext>
            </a:extLst>
          </p:cNvPr>
          <p:cNvSpPr/>
          <p:nvPr/>
        </p:nvSpPr>
        <p:spPr>
          <a:xfrm>
            <a:off x="222582" y="2741895"/>
            <a:ext cx="8698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Precio Alumnos en Argentina: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S33.900 por alumno más IVA</a:t>
            </a:r>
          </a:p>
          <a:p>
            <a:endParaRPr lang="es-ES_tradnl" sz="160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Alumnos del exterior: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USD 320</a:t>
            </a:r>
            <a:endParaRPr lang="es-AR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ES_tradnl" sz="1600" b="1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Descuentos: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 o más alumno de misma empresa 10% para el y los que le sigan.  5% por inscripción hasta el 11 de octubre. </a:t>
            </a:r>
          </a:p>
          <a:p>
            <a:endParaRPr lang="es-ES_tradnl" sz="160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600" b="1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Pago:</a:t>
            </a:r>
            <a:r>
              <a:rPr lang="es-ES_tradnl" sz="1600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 Argentina mediante transferencia bancaria o Mercado Pago y del exterior por PayPal.</a:t>
            </a:r>
            <a:endParaRPr lang="es-AR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329878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dirty="0">
                <a:solidFill>
                  <a:srgbClr val="000066"/>
                </a:solidFill>
                <a:latin typeface="Verdana" pitchFamily="34" charset="0"/>
              </a:rPr>
              <a:t>¿Qué beneficios te vas a llevar?</a:t>
            </a:r>
            <a:endParaRPr lang="es-MX" altLang="es-AR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026" name="Picture 2" descr="What Is a Knowledge Base? – With a Definition, Uses and Mistakes to Avoid">
            <a:extLst>
              <a:ext uri="{FF2B5EF4-FFF2-40B4-BE49-F238E27FC236}">
                <a16:creationId xmlns:a16="http://schemas.microsoft.com/office/drawing/2014/main" id="{5F67A9B8-7359-6E45-BA67-1233AD97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1157"/>
            <a:ext cx="1830068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es Benchmarking, tipos, cómo hacerlo, ventajas y ejemplos - Blog  Klickpages">
            <a:extLst>
              <a:ext uri="{FF2B5EF4-FFF2-40B4-BE49-F238E27FC236}">
                <a16:creationId xmlns:a16="http://schemas.microsoft.com/office/drawing/2014/main" id="{4A0389C7-AEF0-3E44-B3A7-E2F245F4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62035"/>
            <a:ext cx="1830068" cy="12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bajas en network marketing? 6 errores que podrías estar cometiendo ahora  mismo">
            <a:extLst>
              <a:ext uri="{FF2B5EF4-FFF2-40B4-BE49-F238E27FC236}">
                <a16:creationId xmlns:a16="http://schemas.microsoft.com/office/drawing/2014/main" id="{A223256E-AE27-D545-AC1D-804E3B46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418842"/>
            <a:ext cx="2286287" cy="11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1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329878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 dirty="0">
                <a:solidFill>
                  <a:srgbClr val="000066"/>
                </a:solidFill>
                <a:latin typeface="Verdana" pitchFamily="34" charset="0"/>
              </a:rPr>
              <a:t>Seguimiento</a:t>
            </a:r>
            <a:endParaRPr lang="es-MX" altLang="es-AR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325" y="1991618"/>
            <a:ext cx="528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/>
              <a:t>Todos los cursos de Abaspro se ofrecen con 60 días de Consultas gratuitas post cierre.</a:t>
            </a:r>
          </a:p>
          <a:p>
            <a:endParaRPr lang="es-ES_tradnl"/>
          </a:p>
          <a:p>
            <a:r>
              <a:rPr lang="es-ES_tradnl"/>
              <a:t>Pero lo que es más importante, si lo desean, es un vínculo profesional duradero y fructífero!</a:t>
            </a:r>
          </a:p>
          <a:p>
            <a:endParaRPr lang="es-ES_tradnl"/>
          </a:p>
          <a:p>
            <a:r>
              <a:rPr lang="es-ES_tradnl"/>
              <a:t>Hasta ahora h</a:t>
            </a:r>
            <a:r>
              <a:rPr lang="tr-TR"/>
              <a:t>ay</a:t>
            </a:r>
            <a:r>
              <a:rPr lang="es-ES_tradnl"/>
              <a:t> más de 700 alumnos en la región bajo este esquema.</a:t>
            </a:r>
          </a:p>
        </p:txBody>
      </p:sp>
      <p:pic>
        <p:nvPicPr>
          <p:cNvPr id="2050" name="Picture 2" descr="Why Is It So Important To Follow Up With Your Customers? – SIClytics">
            <a:extLst>
              <a:ext uri="{FF2B5EF4-FFF2-40B4-BE49-F238E27FC236}">
                <a16:creationId xmlns:a16="http://schemas.microsoft.com/office/drawing/2014/main" id="{7320BA49-DA5D-7247-B96D-1889ED2E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" y="1923678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27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ftware para Almacenes | Logística para almacenes | Gestión">
            <a:extLst>
              <a:ext uri="{FF2B5EF4-FFF2-40B4-BE49-F238E27FC236}">
                <a16:creationId xmlns:a16="http://schemas.microsoft.com/office/drawing/2014/main" id="{42277FB9-CEE3-426A-B6D1-2F45D05E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9F10C7-D350-AE4A-BD99-0704CC355BA0}"/>
              </a:ext>
            </a:extLst>
          </p:cNvPr>
          <p:cNvSpPr txBox="1"/>
          <p:nvPr/>
        </p:nvSpPr>
        <p:spPr>
          <a:xfrm>
            <a:off x="2345978" y="2223904"/>
            <a:ext cx="449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>
                <a:solidFill>
                  <a:srgbClr val="FFFF00"/>
                </a:solidFill>
              </a:rPr>
              <a:t>ANEXO: Testimonios</a:t>
            </a:r>
          </a:p>
        </p:txBody>
      </p:sp>
    </p:spTree>
    <p:extLst>
      <p:ext uri="{BB962C8B-B14F-4D97-AF65-F5344CB8AC3E}">
        <p14:creationId xmlns:p14="http://schemas.microsoft.com/office/powerpoint/2010/main" val="6676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Testimonios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6C592A-F706-5E44-BA74-D844C6E4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01"/>
            <a:ext cx="9144000" cy="34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9552" y="40188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 dirty="0">
                <a:solidFill>
                  <a:srgbClr val="000066"/>
                </a:solidFill>
                <a:latin typeface="Verdana" pitchFamily="34" charset="0"/>
              </a:rPr>
              <a:t>Sobre ABASPRO</a:t>
            </a:r>
            <a:endParaRPr lang="es-ES" altLang="es-AR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395536" y="1544318"/>
            <a:ext cx="8415783" cy="347570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/>
              <a:t>¿Qué es ABASPRO?</a:t>
            </a:r>
          </a:p>
          <a:p>
            <a:pPr eaLnBrk="1" hangingPunct="1"/>
            <a:r>
              <a:rPr lang="es-ES" altLang="es-AR"/>
              <a:t> </a:t>
            </a:r>
          </a:p>
          <a:p>
            <a:pPr eaLnBrk="1" hangingPunct="1"/>
            <a:r>
              <a:rPr lang="es-ES" altLang="es-AR"/>
              <a:t>	</a:t>
            </a:r>
          </a:p>
          <a:p>
            <a:pPr eaLnBrk="1" hangingPunct="1"/>
            <a:r>
              <a:rPr lang="es-ES" altLang="es-AR"/>
              <a:t>	Dese 2007 Ayudamos a las empresas a extraer el máximo valor posible de su cadena de abastecimiento y su poder de compras mediante cambios en sus culturas, procesos, sistemas, competencias y estructuras en forma consistente y duradera.</a:t>
            </a:r>
          </a:p>
          <a:p>
            <a:pPr eaLnBrk="1" hangingPunct="1"/>
            <a:endParaRPr lang="es-ES" altLang="es-AR"/>
          </a:p>
          <a:p>
            <a:pPr eaLnBrk="1" hangingPunct="1"/>
            <a:r>
              <a:rPr lang="es-ES" altLang="es-AR"/>
              <a:t>	Formamos y asistimos a los profesionales de compras a mejorar su competitividad, empleabilidad y satisfacción profesional.</a:t>
            </a:r>
          </a:p>
          <a:p>
            <a:pPr eaLnBrk="1" hangingPunct="1"/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6485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20-09-10 a las 3.05.4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1669977"/>
          </a:xfrm>
          <a:prstGeom prst="rect">
            <a:avLst/>
          </a:prstGeom>
        </p:spPr>
      </p:pic>
      <p:pic>
        <p:nvPicPr>
          <p:cNvPr id="6" name="Picture 5" descr="Captura de pantalla 2020-09-10 a las 3.05.32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838"/>
            <a:ext cx="9144000" cy="175712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Testimonios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20-09-10 a las 3.04.5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0"/>
            <a:ext cx="9144000" cy="1552327"/>
          </a:xfrm>
          <a:prstGeom prst="rect">
            <a:avLst/>
          </a:prstGeom>
        </p:spPr>
      </p:pic>
      <p:pic>
        <p:nvPicPr>
          <p:cNvPr id="3" name="Picture 2" descr="Captura de pantalla 2020-09-10 a las 3.05.05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936"/>
            <a:ext cx="9144000" cy="193610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AR" sz="2000" b="1">
                <a:solidFill>
                  <a:srgbClr val="000066"/>
                </a:solidFill>
                <a:latin typeface="Verdana" pitchFamily="34" charset="0"/>
              </a:rPr>
              <a:t>Testimonios</a:t>
            </a:r>
            <a:endParaRPr lang="es-MX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3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62FA529-E2BB-B142-ADD7-C8C6DCF6B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7534"/>
            <a:ext cx="7924800" cy="2051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 marR="3175" algn="l" defTabSz="457200">
              <a:lnSpc>
                <a:spcPts val="3215"/>
              </a:lnSpc>
            </a:pPr>
            <a:r>
              <a:rPr lang="es-ES_tradnl" sz="2800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de la Master </a:t>
            </a:r>
            <a:r>
              <a:rPr lang="es-ES_tradnl" sz="2800" b="1" dirty="0" err="1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</a:t>
            </a:r>
            <a:r>
              <a:rPr lang="es-ES_tradnl" sz="2800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350" marR="3175" algn="l" defTabSz="457200">
              <a:lnSpc>
                <a:spcPts val="3215"/>
              </a:lnSpc>
            </a:pPr>
            <a:endParaRPr lang="es-ES_tradnl" sz="2800" b="1" dirty="0">
              <a:solidFill>
                <a:srgbClr val="084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20700" marR="3175" indent="-514350" algn="l" defTabSz="457200">
              <a:lnSpc>
                <a:spcPts val="3215"/>
              </a:lnSpc>
              <a:buAutoNum type="alphaLcPeriod"/>
            </a:pPr>
            <a:r>
              <a:rPr lang="es-ES_tradnl" sz="2800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Mostrar temas que tratamos</a:t>
            </a:r>
          </a:p>
          <a:p>
            <a:pPr marL="520700" marR="3175" indent="-514350" algn="l" defTabSz="457200">
              <a:lnSpc>
                <a:spcPts val="3215"/>
              </a:lnSpc>
              <a:buAutoNum type="alphaLcPeriod"/>
            </a:pPr>
            <a:r>
              <a:rPr lang="es-ES_tradnl" sz="2800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 el enfoque que damos </a:t>
            </a:r>
          </a:p>
          <a:p>
            <a:pPr marL="520700" marR="3175" indent="-514350" algn="l" defTabSz="457200">
              <a:lnSpc>
                <a:spcPts val="3215"/>
              </a:lnSpc>
              <a:buAutoNum type="alphaLcPeriod"/>
            </a:pPr>
            <a:r>
              <a:rPr lang="es-ES_tradnl" sz="2800" b="1" dirty="0" err="1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Metodologia</a:t>
            </a:r>
            <a:r>
              <a:rPr lang="es-ES_tradnl" sz="2800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trabajo</a:t>
            </a:r>
          </a:p>
        </p:txBody>
      </p:sp>
    </p:spTree>
    <p:extLst>
      <p:ext uri="{BB962C8B-B14F-4D97-AF65-F5344CB8AC3E}">
        <p14:creationId xmlns:p14="http://schemas.microsoft.com/office/powerpoint/2010/main" val="127571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pic>
        <p:nvPicPr>
          <p:cNvPr id="2050" name="Picture 2" descr="Este es el tiempo más corto del mundo, que acaban de medir los científicos">
            <a:extLst>
              <a:ext uri="{FF2B5EF4-FFF2-40B4-BE49-F238E27FC236}">
                <a16:creationId xmlns:a16="http://schemas.microsoft.com/office/drawing/2014/main" id="{3922B275-41E0-9846-837D-3C094D864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91630"/>
            <a:ext cx="3757925" cy="21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901700D-220F-764F-80CD-2B81426CE426}"/>
              </a:ext>
            </a:extLst>
          </p:cNvPr>
          <p:cNvSpPr txBox="1"/>
          <p:nvPr/>
        </p:nvSpPr>
        <p:spPr>
          <a:xfrm>
            <a:off x="2627784" y="386789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!Poco tiempo!</a:t>
            </a:r>
          </a:p>
          <a:p>
            <a:pPr algn="ctr"/>
            <a:r>
              <a:rPr lang="es-ES_tradnl" dirty="0"/>
              <a:t>Para preparar</a:t>
            </a:r>
          </a:p>
          <a:p>
            <a:pPr algn="ctr"/>
            <a:r>
              <a:rPr lang="es-ES_tradnl" dirty="0"/>
              <a:t>Para ejecutar</a:t>
            </a:r>
          </a:p>
          <a:p>
            <a:pPr algn="ctr"/>
            <a:r>
              <a:rPr lang="es-ES_tradnl" dirty="0"/>
              <a:t>Para el </a:t>
            </a:r>
            <a:r>
              <a:rPr lang="es-ES_tradnl" dirty="0" err="1"/>
              <a:t>delivery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82330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pic>
        <p:nvPicPr>
          <p:cNvPr id="5122" name="Picture 2" descr="Cartoon Of Formulas And Plans That Are Too Complex. Stock Photo, Picture  And Royalty Free Image. Image 38910427.">
            <a:extLst>
              <a:ext uri="{FF2B5EF4-FFF2-40B4-BE49-F238E27FC236}">
                <a16:creationId xmlns:a16="http://schemas.microsoft.com/office/drawing/2014/main" id="{BAF0E2C9-1E3B-3648-8D59-AAF36B60C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041400"/>
            <a:ext cx="2479278" cy="28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E344A9-44AC-B241-843F-B55AE0EBE8A8}"/>
              </a:ext>
            </a:extLst>
          </p:cNvPr>
          <p:cNvSpPr txBox="1"/>
          <p:nvPr/>
        </p:nvSpPr>
        <p:spPr>
          <a:xfrm>
            <a:off x="2627784" y="393990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!Muchos aspectos a acordar!</a:t>
            </a:r>
          </a:p>
          <a:p>
            <a:pPr algn="ctr"/>
            <a:r>
              <a:rPr lang="es-ES_tradnl" dirty="0" err="1"/>
              <a:t>Items</a:t>
            </a:r>
            <a:r>
              <a:rPr lang="es-ES_tradnl" dirty="0"/>
              <a:t>, Servicios, cláusulas, garantías, Penalidades, etc.</a:t>
            </a:r>
          </a:p>
        </p:txBody>
      </p:sp>
    </p:spTree>
    <p:extLst>
      <p:ext uri="{BB962C8B-B14F-4D97-AF65-F5344CB8AC3E}">
        <p14:creationId xmlns:p14="http://schemas.microsoft.com/office/powerpoint/2010/main" val="160174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pic>
        <p:nvPicPr>
          <p:cNvPr id="4098" name="Picture 2" descr="Angry people. Arguing with each others , #AFF, #Angry, #people, #Arguing  #ad | Angry people, Relationship, Losing friends">
            <a:extLst>
              <a:ext uri="{FF2B5EF4-FFF2-40B4-BE49-F238E27FC236}">
                <a16:creationId xmlns:a16="http://schemas.microsoft.com/office/drawing/2014/main" id="{39C23481-D2A9-3542-A4A2-7D42F3F3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403350"/>
            <a:ext cx="3479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7722B5-BD33-3346-995D-A00F0C572466}"/>
              </a:ext>
            </a:extLst>
          </p:cNvPr>
          <p:cNvSpPr txBox="1"/>
          <p:nvPr/>
        </p:nvSpPr>
        <p:spPr>
          <a:xfrm>
            <a:off x="2483768" y="393990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¿Muchas personas a convencer?</a:t>
            </a:r>
          </a:p>
        </p:txBody>
      </p:sp>
    </p:spTree>
    <p:extLst>
      <p:ext uri="{BB962C8B-B14F-4D97-AF65-F5344CB8AC3E}">
        <p14:creationId xmlns:p14="http://schemas.microsoft.com/office/powerpoint/2010/main" val="181790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201535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pic>
        <p:nvPicPr>
          <p:cNvPr id="6146" name="Picture 2" descr="Error Messages No Data Found | Error message, Messages, Data">
            <a:extLst>
              <a:ext uri="{FF2B5EF4-FFF2-40B4-BE49-F238E27FC236}">
                <a16:creationId xmlns:a16="http://schemas.microsoft.com/office/drawing/2014/main" id="{78E5BB6E-2BE5-0043-81FC-52494D4F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1" t="9435" r="32396" b="8191"/>
          <a:stretch/>
        </p:blipFill>
        <p:spPr bwMode="auto">
          <a:xfrm>
            <a:off x="3702207" y="1149320"/>
            <a:ext cx="1550020" cy="2686699"/>
          </a:xfrm>
          <a:prstGeom prst="rect">
            <a:avLst/>
          </a:prstGeom>
          <a:solidFill>
            <a:schemeClr val="accent4">
              <a:alpha val="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536D643-5760-2E45-91E0-390B71DDCA98}"/>
              </a:ext>
            </a:extLst>
          </p:cNvPr>
          <p:cNvSpPr txBox="1"/>
          <p:nvPr/>
        </p:nvSpPr>
        <p:spPr>
          <a:xfrm>
            <a:off x="2987824" y="401191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!Faltan datos para tomar decisiones!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050DED-B4A9-D64A-B975-48FC8E51C12A}"/>
              </a:ext>
            </a:extLst>
          </p:cNvPr>
          <p:cNvSpPr txBox="1"/>
          <p:nvPr/>
        </p:nvSpPr>
        <p:spPr>
          <a:xfrm>
            <a:off x="8285356" y="3401122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endParaRPr lang="es-ES_trad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536D643-5760-2E45-91E0-390B71DDCA98}"/>
              </a:ext>
            </a:extLst>
          </p:cNvPr>
          <p:cNvSpPr txBox="1"/>
          <p:nvPr/>
        </p:nvSpPr>
        <p:spPr>
          <a:xfrm>
            <a:off x="2987824" y="40119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!Pocas o ninguna opción!</a:t>
            </a:r>
          </a:p>
        </p:txBody>
      </p:sp>
      <p:pic>
        <p:nvPicPr>
          <p:cNvPr id="7170" name="Picture 2" descr="Fantasy Fish: Ryan Tannehill has chance to shine versus Titans - Sports -  The Palm Beach Post - West Palm Beach, FL">
            <a:extLst>
              <a:ext uri="{FF2B5EF4-FFF2-40B4-BE49-F238E27FC236}">
                <a16:creationId xmlns:a16="http://schemas.microsoft.com/office/drawing/2014/main" id="{B72E4B88-6EF1-A348-B1FC-2E71CD5B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09700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11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5"/>
          <p:cNvSpPr txBox="1">
            <a:spLocks noChangeArrowheads="1"/>
          </p:cNvSpPr>
          <p:nvPr/>
        </p:nvSpPr>
        <p:spPr bwMode="auto">
          <a:xfrm>
            <a:off x="1586951" y="1036202"/>
            <a:ext cx="3186107" cy="2065950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sz="1350" b="1" dirty="0">
                <a:solidFill>
                  <a:srgbClr val="000000"/>
                </a:solidFill>
                <a:latin typeface="+mn-lt"/>
              </a:rPr>
              <a:t>A desarrollar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350" dirty="0">
                <a:solidFill>
                  <a:srgbClr val="000000"/>
                </a:solidFill>
                <a:latin typeface="+mn-lt"/>
              </a:rPr>
              <a:t> Clientes de perfil alto que podrían ofrecer buenos contratos en el futuro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350" dirty="0">
                <a:solidFill>
                  <a:srgbClr val="000000"/>
                </a:solidFill>
                <a:latin typeface="+mn-lt"/>
              </a:rPr>
              <a:t>Dispuestos a proveer a corto plazo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s-AR" sz="135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s-AR" sz="135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s-AR" sz="13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6740" name="Text Box 6"/>
          <p:cNvSpPr txBox="1">
            <a:spLocks noChangeArrowheads="1"/>
          </p:cNvSpPr>
          <p:nvPr/>
        </p:nvSpPr>
        <p:spPr bwMode="auto">
          <a:xfrm>
            <a:off x="4779712" y="1024877"/>
            <a:ext cx="3084208" cy="1546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sz="1350" b="1" dirty="0">
                <a:solidFill>
                  <a:srgbClr val="000000"/>
                </a:solidFill>
                <a:latin typeface="+mn-lt"/>
              </a:rPr>
              <a:t>Centrales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350" dirty="0">
                <a:solidFill>
                  <a:srgbClr val="000000"/>
                </a:solidFill>
                <a:latin typeface="+mn-lt"/>
              </a:rPr>
              <a:t> Gran cantidad de servicios de alto valor agregado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350" dirty="0">
                <a:solidFill>
                  <a:srgbClr val="000000"/>
                </a:solidFill>
                <a:latin typeface="+mn-lt"/>
              </a:rPr>
              <a:t>Deseoso de cumplir los requerimientos del comprador</a:t>
            </a:r>
            <a:br>
              <a:rPr lang="es-AR" sz="1350" dirty="0">
                <a:solidFill>
                  <a:srgbClr val="000000"/>
                </a:solidFill>
                <a:latin typeface="+mn-lt"/>
              </a:rPr>
            </a:br>
            <a:endParaRPr lang="es-AR" sz="13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6741" name="Text Box 7"/>
          <p:cNvSpPr txBox="1">
            <a:spLocks noChangeArrowheads="1"/>
          </p:cNvSpPr>
          <p:nvPr/>
        </p:nvSpPr>
        <p:spPr bwMode="auto">
          <a:xfrm>
            <a:off x="1580272" y="2523293"/>
            <a:ext cx="3208796" cy="11310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sz="1350" b="1" dirty="0">
                <a:solidFill>
                  <a:srgbClr val="000000"/>
                </a:solidFill>
                <a:latin typeface="+mn-lt"/>
              </a:rPr>
              <a:t>Molestos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350" dirty="0">
                <a:solidFill>
                  <a:srgbClr val="000000"/>
                </a:solidFill>
                <a:latin typeface="+mn-lt"/>
              </a:rPr>
              <a:t> Muestran poco interés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350" dirty="0">
                <a:solidFill>
                  <a:srgbClr val="000000"/>
                </a:solidFill>
                <a:latin typeface="+mn-lt"/>
              </a:rPr>
              <a:t>Reducción de los costos de transacción</a:t>
            </a:r>
            <a:br>
              <a:rPr lang="es-AR" sz="1350" dirty="0">
                <a:solidFill>
                  <a:srgbClr val="000000"/>
                </a:solidFill>
                <a:latin typeface="+mn-lt"/>
              </a:rPr>
            </a:br>
            <a:endParaRPr lang="es-AR" sz="13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6742" name="Text Box 8"/>
          <p:cNvSpPr txBox="1">
            <a:spLocks noChangeArrowheads="1"/>
          </p:cNvSpPr>
          <p:nvPr/>
        </p:nvSpPr>
        <p:spPr bwMode="auto">
          <a:xfrm>
            <a:off x="4789068" y="2528770"/>
            <a:ext cx="3111310" cy="11310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sz="1350" b="1" dirty="0">
                <a:solidFill>
                  <a:srgbClr val="000000"/>
                </a:solidFill>
                <a:latin typeface="+mn-lt"/>
              </a:rPr>
              <a:t>Exprimibles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200" dirty="0">
                <a:solidFill>
                  <a:srgbClr val="000000"/>
                </a:solidFill>
                <a:latin typeface="+mn-lt"/>
              </a:rPr>
              <a:t> Bajo beneficio/ ubicación inconveniente 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s-AR" sz="1200" dirty="0">
                <a:solidFill>
                  <a:srgbClr val="000000"/>
                </a:solidFill>
                <a:latin typeface="+mn-lt"/>
              </a:rPr>
              <a:t> El comprador podría elegir otro proveedor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s-A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1580272" y="1024877"/>
            <a:ext cx="6304097" cy="26223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AR" sz="1350"/>
          </a:p>
        </p:txBody>
      </p:sp>
      <p:sp>
        <p:nvSpPr>
          <p:cNvPr id="116744" name="Line 10"/>
          <p:cNvSpPr>
            <a:spLocks noChangeShapeType="1"/>
          </p:cNvSpPr>
          <p:nvPr/>
        </p:nvSpPr>
        <p:spPr bwMode="auto">
          <a:xfrm>
            <a:off x="4773059" y="1036203"/>
            <a:ext cx="5467" cy="262234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116746" name="Text Box 12"/>
          <p:cNvSpPr txBox="1">
            <a:spLocks noChangeArrowheads="1"/>
          </p:cNvSpPr>
          <p:nvPr/>
        </p:nvSpPr>
        <p:spPr bwMode="auto">
          <a:xfrm>
            <a:off x="1871230" y="4083311"/>
            <a:ext cx="838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1350">
                <a:solidFill>
                  <a:srgbClr val="000000"/>
                </a:solidFill>
                <a:latin typeface="+mn-lt"/>
              </a:rPr>
              <a:t>Bajo</a:t>
            </a:r>
          </a:p>
        </p:txBody>
      </p:sp>
      <p:sp>
        <p:nvSpPr>
          <p:cNvPr id="116747" name="Text Box 13"/>
          <p:cNvSpPr txBox="1">
            <a:spLocks noChangeArrowheads="1"/>
          </p:cNvSpPr>
          <p:nvPr/>
        </p:nvSpPr>
        <p:spPr bwMode="auto">
          <a:xfrm>
            <a:off x="533972" y="3132972"/>
            <a:ext cx="838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1350">
                <a:solidFill>
                  <a:srgbClr val="000000"/>
                </a:solidFill>
                <a:latin typeface="+mn-lt"/>
              </a:rPr>
              <a:t>Bajo</a:t>
            </a:r>
          </a:p>
        </p:txBody>
      </p:sp>
      <p:sp>
        <p:nvSpPr>
          <p:cNvPr id="116748" name="Text Box 14"/>
          <p:cNvSpPr txBox="1">
            <a:spLocks noChangeArrowheads="1"/>
          </p:cNvSpPr>
          <p:nvPr/>
        </p:nvSpPr>
        <p:spPr bwMode="auto">
          <a:xfrm>
            <a:off x="548844" y="765648"/>
            <a:ext cx="838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1350">
                <a:solidFill>
                  <a:srgbClr val="000000"/>
                </a:solidFill>
                <a:latin typeface="+mn-lt"/>
              </a:rPr>
              <a:t>Alto</a:t>
            </a:r>
          </a:p>
        </p:txBody>
      </p:sp>
      <p:sp>
        <p:nvSpPr>
          <p:cNvPr id="116749" name="Text Box 15"/>
          <p:cNvSpPr txBox="1">
            <a:spLocks noChangeArrowheads="1"/>
          </p:cNvSpPr>
          <p:nvPr/>
        </p:nvSpPr>
        <p:spPr bwMode="auto">
          <a:xfrm>
            <a:off x="6579840" y="4143876"/>
            <a:ext cx="838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sz="1350">
                <a:solidFill>
                  <a:srgbClr val="000000"/>
                </a:solidFill>
                <a:latin typeface="+mn-lt"/>
              </a:rPr>
              <a:t>Alto</a:t>
            </a:r>
          </a:p>
        </p:txBody>
      </p:sp>
      <p:sp>
        <p:nvSpPr>
          <p:cNvPr id="116750" name="Text Box 16"/>
          <p:cNvSpPr txBox="1">
            <a:spLocks noChangeArrowheads="1"/>
          </p:cNvSpPr>
          <p:nvPr/>
        </p:nvSpPr>
        <p:spPr bwMode="auto">
          <a:xfrm>
            <a:off x="2992918" y="4083311"/>
            <a:ext cx="35602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algn="ctr"/>
            <a:r>
              <a:rPr lang="es-AR" sz="1350" b="1">
                <a:latin typeface="+mn-lt"/>
              </a:rPr>
              <a:t>Ingresos/Valor de la cuenta</a:t>
            </a:r>
          </a:p>
        </p:txBody>
      </p:sp>
      <p:sp>
        <p:nvSpPr>
          <p:cNvPr id="116751" name="Text Box 17"/>
          <p:cNvSpPr txBox="1">
            <a:spLocks noChangeArrowheads="1"/>
          </p:cNvSpPr>
          <p:nvPr/>
        </p:nvSpPr>
        <p:spPr bwMode="auto">
          <a:xfrm rot="-5400000">
            <a:off x="-191367" y="1921540"/>
            <a:ext cx="20002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algn="ctr"/>
            <a:r>
              <a:rPr lang="es-AR" sz="1350" b="1">
                <a:latin typeface="+mn-lt"/>
              </a:rPr>
              <a:t>Atractivo de la cuenta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6299200" y="61976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U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BCDE79-1D37-4BEA-B491-11CBEB4DD551}" type="slidenum">
              <a:rPr lang="es-UY" smtClean="0"/>
              <a:pPr>
                <a:defRPr/>
              </a:pPr>
              <a:t>28</a:t>
            </a:fld>
            <a:endParaRPr lang="es-AR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1284115" y="985645"/>
            <a:ext cx="5467" cy="337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808759" y="3928581"/>
            <a:ext cx="6657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id="{1B227B76-BF73-3040-9F78-77477A09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60387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0C9EDB9-6642-1545-BA40-70AAAD2F5B86}"/>
              </a:ext>
            </a:extLst>
          </p:cNvPr>
          <p:cNvSpPr/>
          <p:nvPr/>
        </p:nvSpPr>
        <p:spPr>
          <a:xfrm>
            <a:off x="548844" y="2182387"/>
            <a:ext cx="5031268" cy="1746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DED8B3C-BEF6-A444-A484-5CA4563DB65E}"/>
              </a:ext>
            </a:extLst>
          </p:cNvPr>
          <p:cNvSpPr txBox="1"/>
          <p:nvPr/>
        </p:nvSpPr>
        <p:spPr>
          <a:xfrm>
            <a:off x="3131840" y="444569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!La contraparte no nos quiere….!</a:t>
            </a:r>
          </a:p>
        </p:txBody>
      </p:sp>
    </p:spTree>
    <p:extLst>
      <p:ext uri="{BB962C8B-B14F-4D97-AF65-F5344CB8AC3E}">
        <p14:creationId xmlns:p14="http://schemas.microsoft.com/office/powerpoint/2010/main" val="20496219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pic>
        <p:nvPicPr>
          <p:cNvPr id="8194" name="Picture 2" descr="José Jorge Saavedra Rio de Janeiro, Brasil Noviembre 2004 - ppt descargar">
            <a:extLst>
              <a:ext uri="{FF2B5EF4-FFF2-40B4-BE49-F238E27FC236}">
                <a16:creationId xmlns:a16="http://schemas.microsoft.com/office/drawing/2014/main" id="{9162BA97-2AB8-8443-809F-2E728AEB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68" y="1069851"/>
            <a:ext cx="4005064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158067-C1AA-9945-AF2C-91A0C9BFD098}"/>
              </a:ext>
            </a:extLst>
          </p:cNvPr>
          <p:cNvSpPr txBox="1"/>
          <p:nvPr/>
        </p:nvSpPr>
        <p:spPr>
          <a:xfrm>
            <a:off x="2987824" y="40119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!ZOPA INFIMA O NEGATIVA!</a:t>
            </a:r>
          </a:p>
        </p:txBody>
      </p:sp>
    </p:spTree>
    <p:extLst>
      <p:ext uri="{BB962C8B-B14F-4D97-AF65-F5344CB8AC3E}">
        <p14:creationId xmlns:p14="http://schemas.microsoft.com/office/powerpoint/2010/main" val="33079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76275" y="27622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¿Qué Hacemos?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3568" y="1076368"/>
            <a:ext cx="8066088" cy="146664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r>
              <a:rPr lang="es-AR" altLang="es-AR" sz="1400" b="1">
                <a:solidFill>
                  <a:schemeClr val="tx1"/>
                </a:solidFill>
                <a:latin typeface="Verdana" pitchFamily="34" charset="0"/>
              </a:rPr>
              <a:t>Consultoría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Revisión del Modelo de Compras y Abastecimiento.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Revisión de competencias y recursos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Adaptación y rediseño de la función de abastecimiento, sus normas, sistemas y procesos 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Procesos de reducción de costos y optimización de la SCM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Change management hacia Category based Procurement</a:t>
            </a:r>
          </a:p>
          <a:p>
            <a:pPr lvl="1">
              <a:buFontTx/>
              <a:buChar char="•"/>
            </a:pPr>
            <a:r>
              <a:rPr lang="es-AR" altLang="es-AR" sz="1100">
                <a:solidFill>
                  <a:schemeClr val="tx1"/>
                </a:solidFill>
                <a:latin typeface="Verdana" pitchFamily="34" charset="0"/>
              </a:rPr>
              <a:t>Acompañamiento gerencial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6275" y="3769643"/>
            <a:ext cx="8053388" cy="1279358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s-AR" sz="1400" b="1">
                <a:solidFill>
                  <a:schemeClr val="tx1"/>
                </a:solidFill>
                <a:latin typeface="Verdana" pitchFamily="34" charset="0"/>
              </a:rPr>
              <a:t>Outsourcing Tareas</a:t>
            </a:r>
          </a:p>
          <a:p>
            <a:pPr lvl="1">
              <a:buFontTx/>
              <a:buChar char="•"/>
              <a:defRPr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Tercerización de etapas no claves del abastecimiento tales como confección de pliegos, revisión de comparativas, etc.</a:t>
            </a:r>
          </a:p>
          <a:p>
            <a:pPr lvl="1">
              <a:buFontTx/>
              <a:buChar char="•"/>
              <a:defRPr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Control y monitoreo de proveedores y contratistas</a:t>
            </a:r>
          </a:p>
          <a:p>
            <a:pPr lvl="1">
              <a:buFontTx/>
              <a:buChar char="•"/>
              <a:defRPr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Desarrollo de proveedores estratégicos (esquemas de cooperación y mejora conjunta)</a:t>
            </a:r>
          </a:p>
          <a:p>
            <a:pPr lvl="1">
              <a:defRPr/>
            </a:pPr>
            <a:endParaRPr lang="es-ES" sz="11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97062" y="2600489"/>
            <a:ext cx="8039100" cy="109207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r>
              <a:rPr lang="es-AR" sz="1400" b="1">
                <a:solidFill>
                  <a:schemeClr val="tx1"/>
                </a:solidFill>
                <a:latin typeface="Verdana" pitchFamily="34" charset="0"/>
              </a:rPr>
              <a:t>Entrenamiento y Recruiting</a:t>
            </a:r>
          </a:p>
          <a:p>
            <a:pPr lvl="1">
              <a:buFontTx/>
              <a:buChar char="•"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Capacitación de compradores profesionales en forma reomota y presencial con cursos in compay y abiertos</a:t>
            </a:r>
          </a:p>
          <a:p>
            <a:pPr lvl="1">
              <a:buFontTx/>
              <a:buChar char="•"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Coaching de Compradores</a:t>
            </a:r>
          </a:p>
          <a:p>
            <a:pPr lvl="1">
              <a:buFontTx/>
              <a:buChar char="•"/>
            </a:pPr>
            <a:r>
              <a:rPr lang="es-AR" sz="1100">
                <a:solidFill>
                  <a:schemeClr val="tx1"/>
                </a:solidFill>
                <a:latin typeface="Verdana" pitchFamily="34" charset="0"/>
              </a:rPr>
              <a:t>Búsqueda y selección de compradore y evaluación técnica de candidatos</a:t>
            </a:r>
          </a:p>
        </p:txBody>
      </p:sp>
    </p:spTree>
    <p:extLst>
      <p:ext uri="{BB962C8B-B14F-4D97-AF65-F5344CB8AC3E}">
        <p14:creationId xmlns:p14="http://schemas.microsoft.com/office/powerpoint/2010/main" val="2795837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26614B-60B6-CB4B-A0A7-A085277E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92" y="2304900"/>
            <a:ext cx="2173817" cy="655638"/>
          </a:xfrm>
          <a:prstGeom prst="rect">
            <a:avLst/>
          </a:prstGeom>
          <a:noFill/>
          <a:ln w="11113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6D8ABA-1033-DE42-8FDE-3FAA53763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559" y="2304900"/>
            <a:ext cx="2173817" cy="655638"/>
          </a:xfrm>
          <a:prstGeom prst="rect">
            <a:avLst/>
          </a:prstGeom>
          <a:noFill/>
          <a:ln w="11113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3B1E576-439F-1C43-8EF0-81555D6A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009" y="3500289"/>
            <a:ext cx="2173816" cy="655637"/>
          </a:xfrm>
          <a:prstGeom prst="rect">
            <a:avLst/>
          </a:prstGeom>
          <a:noFill/>
          <a:ln w="11113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C0DF363-0473-3D4B-9C53-60CE569B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009" y="1131739"/>
            <a:ext cx="2173816" cy="655637"/>
          </a:xfrm>
          <a:prstGeom prst="rect">
            <a:avLst/>
          </a:prstGeom>
          <a:noFill/>
          <a:ln w="11113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E3026BF-FA94-3148-8808-B8EAF7F7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276" y="2000101"/>
            <a:ext cx="2518833" cy="1287463"/>
          </a:xfrm>
          <a:prstGeom prst="rect">
            <a:avLst/>
          </a:prstGeom>
          <a:solidFill>
            <a:srgbClr val="003399"/>
          </a:solidFill>
          <a:ln w="11113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9ED6A613-B15E-874B-BBC9-FC45C38A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009" y="2179489"/>
            <a:ext cx="1993900" cy="915987"/>
          </a:xfrm>
          <a:prstGeom prst="roundRect">
            <a:avLst>
              <a:gd name="adj" fmla="val 16463"/>
            </a:avLst>
          </a:prstGeom>
          <a:noFill/>
          <a:ln w="11113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15D043E-98F2-824C-8E81-7E62D91FE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276" y="1238101"/>
            <a:ext cx="18351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200" dirty="0">
                <a:solidFill>
                  <a:srgbClr val="000000"/>
                </a:solidFill>
              </a:rPr>
              <a:t>Nuevos competidores</a:t>
            </a:r>
            <a:endParaRPr lang="es-AR" sz="120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CB5F97C-826A-D546-B673-47B936AA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309" y="2498575"/>
            <a:ext cx="1727200" cy="3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defRPr/>
            </a:pPr>
            <a:r>
              <a:rPr lang="es-AR" sz="1200" b="1" dirty="0">
                <a:solidFill>
                  <a:schemeClr val="bg1"/>
                </a:solidFill>
                <a:cs typeface="+mn-cs"/>
              </a:rPr>
              <a:t>Rivalidad interna del mercado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4BAA9BE8-1C51-9243-82DA-5B4D3D65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562" y="2287439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DC48DD51-AD59-1445-A4E7-F933AFDC7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96" y="2501751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EC65E408-A5DF-3C4C-8EFB-6E1BBFA00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309" y="3551088"/>
            <a:ext cx="1919816" cy="31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defRPr/>
            </a:pPr>
            <a:r>
              <a:rPr lang="es-AR" sz="1200" dirty="0">
                <a:solidFill>
                  <a:srgbClr val="000000"/>
                </a:solidFill>
                <a:cs typeface="+mn-cs"/>
              </a:rPr>
              <a:t>Presión de productos sustitutos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61778B51-7790-4145-ADF1-416458DD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112" y="3697139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2AB03B61-A1C7-CA47-8DE6-7D7A2272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045" y="2523976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CC60A945-4FF0-0540-A2F0-C230A3291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76" y="2419200"/>
            <a:ext cx="1921933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s-AR" sz="1200" dirty="0">
                <a:solidFill>
                  <a:srgbClr val="000000"/>
                </a:solidFill>
              </a:rPr>
              <a:t>Poder de negociación de los proveedores</a:t>
            </a:r>
            <a:endParaRPr lang="es-AR" sz="1200" dirty="0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DE8D3FB-511D-B147-A45B-748B4909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296" y="2523976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BC7587C6-4A7C-AA44-9B1E-D4C7B1BF9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391" y="2592238"/>
            <a:ext cx="135467" cy="3048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2F1CFF83-3216-0142-8FD8-12CAC886D0EE}"/>
              </a:ext>
            </a:extLst>
          </p:cNvPr>
          <p:cNvSpPr>
            <a:spLocks/>
          </p:cNvSpPr>
          <p:nvPr/>
        </p:nvSpPr>
        <p:spPr bwMode="auto">
          <a:xfrm>
            <a:off x="3081692" y="2801788"/>
            <a:ext cx="105833" cy="146050"/>
          </a:xfrm>
          <a:custGeom>
            <a:avLst/>
            <a:gdLst>
              <a:gd name="T0" fmla="*/ 2147483647 w 50"/>
              <a:gd name="T1" fmla="*/ 0 h 92"/>
              <a:gd name="T2" fmla="*/ 2147483647 w 50"/>
              <a:gd name="T3" fmla="*/ 2147483647 h 92"/>
              <a:gd name="T4" fmla="*/ 2147483647 w 50"/>
              <a:gd name="T5" fmla="*/ 2147483647 h 92"/>
              <a:gd name="T6" fmla="*/ 0 w 50"/>
              <a:gd name="T7" fmla="*/ 2147483647 h 92"/>
              <a:gd name="T8" fmla="*/ 2147483647 w 50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92">
                <a:moveTo>
                  <a:pt x="28" y="0"/>
                </a:moveTo>
                <a:lnTo>
                  <a:pt x="50" y="92"/>
                </a:lnTo>
                <a:lnTo>
                  <a:pt x="28" y="92"/>
                </a:lnTo>
                <a:lnTo>
                  <a:pt x="0" y="92"/>
                </a:lnTo>
                <a:lnTo>
                  <a:pt x="28" y="0"/>
                </a:lnTo>
                <a:close/>
              </a:path>
            </a:pathLst>
          </a:custGeom>
          <a:solidFill>
            <a:srgbClr val="99CC00"/>
          </a:solidFill>
          <a:ln w="11113">
            <a:solidFill>
              <a:srgbClr val="99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43136AD1-8A21-D341-A82F-829FE8953115}"/>
              </a:ext>
            </a:extLst>
          </p:cNvPr>
          <p:cNvSpPr>
            <a:spLocks/>
          </p:cNvSpPr>
          <p:nvPr/>
        </p:nvSpPr>
        <p:spPr bwMode="auto">
          <a:xfrm>
            <a:off x="2793825" y="2603351"/>
            <a:ext cx="194733" cy="79375"/>
          </a:xfrm>
          <a:custGeom>
            <a:avLst/>
            <a:gdLst>
              <a:gd name="T0" fmla="*/ 2147483647 w 92"/>
              <a:gd name="T1" fmla="*/ 2147483647 h 50"/>
              <a:gd name="T2" fmla="*/ 0 w 92"/>
              <a:gd name="T3" fmla="*/ 2147483647 h 50"/>
              <a:gd name="T4" fmla="*/ 0 w 92"/>
              <a:gd name="T5" fmla="*/ 2147483647 h 50"/>
              <a:gd name="T6" fmla="*/ 0 w 92"/>
              <a:gd name="T7" fmla="*/ 0 h 50"/>
              <a:gd name="T8" fmla="*/ 2147483647 w 92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50">
                <a:moveTo>
                  <a:pt x="92" y="29"/>
                </a:moveTo>
                <a:lnTo>
                  <a:pt x="0" y="50"/>
                </a:lnTo>
                <a:lnTo>
                  <a:pt x="0" y="29"/>
                </a:lnTo>
                <a:lnTo>
                  <a:pt x="0" y="0"/>
                </a:lnTo>
                <a:lnTo>
                  <a:pt x="92" y="29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113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380BA3A2-41A5-2D4A-ACDF-723CA1FA1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158" y="2627164"/>
            <a:ext cx="179917" cy="1587"/>
          </a:xfrm>
          <a:prstGeom prst="line">
            <a:avLst/>
          </a:prstGeom>
          <a:noFill/>
          <a:ln w="11113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Freeform 29">
            <a:extLst>
              <a:ext uri="{FF2B5EF4-FFF2-40B4-BE49-F238E27FC236}">
                <a16:creationId xmlns:a16="http://schemas.microsoft.com/office/drawing/2014/main" id="{33C19081-8626-C147-944B-A2EE7C795E17}"/>
              </a:ext>
            </a:extLst>
          </p:cNvPr>
          <p:cNvSpPr>
            <a:spLocks/>
          </p:cNvSpPr>
          <p:nvPr/>
        </p:nvSpPr>
        <p:spPr bwMode="auto">
          <a:xfrm>
            <a:off x="4118859" y="1858814"/>
            <a:ext cx="105833" cy="147637"/>
          </a:xfrm>
          <a:custGeom>
            <a:avLst/>
            <a:gdLst>
              <a:gd name="T0" fmla="*/ 2147483647 w 50"/>
              <a:gd name="T1" fmla="*/ 2147483647 h 93"/>
              <a:gd name="T2" fmla="*/ 0 w 50"/>
              <a:gd name="T3" fmla="*/ 0 h 93"/>
              <a:gd name="T4" fmla="*/ 2147483647 w 50"/>
              <a:gd name="T5" fmla="*/ 0 h 93"/>
              <a:gd name="T6" fmla="*/ 2147483647 w 50"/>
              <a:gd name="T7" fmla="*/ 0 h 93"/>
              <a:gd name="T8" fmla="*/ 2147483647 w 50"/>
              <a:gd name="T9" fmla="*/ 2147483647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93">
                <a:moveTo>
                  <a:pt x="29" y="93"/>
                </a:moveTo>
                <a:lnTo>
                  <a:pt x="0" y="0"/>
                </a:lnTo>
                <a:lnTo>
                  <a:pt x="29" y="0"/>
                </a:lnTo>
                <a:lnTo>
                  <a:pt x="50" y="0"/>
                </a:lnTo>
                <a:lnTo>
                  <a:pt x="29" y="93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113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0">
            <a:extLst>
              <a:ext uri="{FF2B5EF4-FFF2-40B4-BE49-F238E27FC236}">
                <a16:creationId xmlns:a16="http://schemas.microsoft.com/office/drawing/2014/main" id="{7B5F80FB-D043-1941-A2AA-1BD20AA1B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0243" y="1781025"/>
            <a:ext cx="2116" cy="77788"/>
          </a:xfrm>
          <a:prstGeom prst="line">
            <a:avLst/>
          </a:prstGeom>
          <a:noFill/>
          <a:ln w="11113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83B23CEC-BD71-A147-8EBF-683DE892C0D5}"/>
              </a:ext>
            </a:extLst>
          </p:cNvPr>
          <p:cNvSpPr>
            <a:spLocks/>
          </p:cNvSpPr>
          <p:nvPr/>
        </p:nvSpPr>
        <p:spPr bwMode="auto">
          <a:xfrm>
            <a:off x="5460825" y="2592238"/>
            <a:ext cx="196851" cy="68262"/>
          </a:xfrm>
          <a:custGeom>
            <a:avLst/>
            <a:gdLst>
              <a:gd name="T0" fmla="*/ 0 w 93"/>
              <a:gd name="T1" fmla="*/ 2147483647 h 43"/>
              <a:gd name="T2" fmla="*/ 2147483647 w 93"/>
              <a:gd name="T3" fmla="*/ 0 h 43"/>
              <a:gd name="T4" fmla="*/ 2147483647 w 93"/>
              <a:gd name="T5" fmla="*/ 2147483647 h 43"/>
              <a:gd name="T6" fmla="*/ 2147483647 w 93"/>
              <a:gd name="T7" fmla="*/ 2147483647 h 43"/>
              <a:gd name="T8" fmla="*/ 0 w 93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" h="43">
                <a:moveTo>
                  <a:pt x="0" y="22"/>
                </a:moveTo>
                <a:lnTo>
                  <a:pt x="93" y="0"/>
                </a:lnTo>
                <a:lnTo>
                  <a:pt x="93" y="22"/>
                </a:lnTo>
                <a:lnTo>
                  <a:pt x="93" y="43"/>
                </a:lnTo>
                <a:lnTo>
                  <a:pt x="0" y="22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113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2">
            <a:extLst>
              <a:ext uri="{FF2B5EF4-FFF2-40B4-BE49-F238E27FC236}">
                <a16:creationId xmlns:a16="http://schemas.microsoft.com/office/drawing/2014/main" id="{C33858B5-F164-C946-A395-ADEB90A9A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7676" y="2627164"/>
            <a:ext cx="118533" cy="1587"/>
          </a:xfrm>
          <a:prstGeom prst="line">
            <a:avLst/>
          </a:prstGeom>
          <a:noFill/>
          <a:ln w="11113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Freeform 33">
            <a:extLst>
              <a:ext uri="{FF2B5EF4-FFF2-40B4-BE49-F238E27FC236}">
                <a16:creationId xmlns:a16="http://schemas.microsoft.com/office/drawing/2014/main" id="{24001002-1F36-414D-8277-21380592CC8D}"/>
              </a:ext>
            </a:extLst>
          </p:cNvPr>
          <p:cNvSpPr>
            <a:spLocks/>
          </p:cNvSpPr>
          <p:nvPr/>
        </p:nvSpPr>
        <p:spPr bwMode="auto">
          <a:xfrm>
            <a:off x="4148492" y="3281213"/>
            <a:ext cx="91017" cy="146050"/>
          </a:xfrm>
          <a:custGeom>
            <a:avLst/>
            <a:gdLst>
              <a:gd name="T0" fmla="*/ 2147483647 w 43"/>
              <a:gd name="T1" fmla="*/ 0 h 92"/>
              <a:gd name="T2" fmla="*/ 2147483647 w 43"/>
              <a:gd name="T3" fmla="*/ 2147483647 h 92"/>
              <a:gd name="T4" fmla="*/ 2147483647 w 43"/>
              <a:gd name="T5" fmla="*/ 2147483647 h 92"/>
              <a:gd name="T6" fmla="*/ 0 w 43"/>
              <a:gd name="T7" fmla="*/ 2147483647 h 92"/>
              <a:gd name="T8" fmla="*/ 2147483647 w 43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92">
                <a:moveTo>
                  <a:pt x="22" y="0"/>
                </a:moveTo>
                <a:lnTo>
                  <a:pt x="43" y="92"/>
                </a:lnTo>
                <a:lnTo>
                  <a:pt x="22" y="92"/>
                </a:lnTo>
                <a:lnTo>
                  <a:pt x="0" y="92"/>
                </a:lnTo>
                <a:lnTo>
                  <a:pt x="22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1113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4">
            <a:extLst>
              <a:ext uri="{FF2B5EF4-FFF2-40B4-BE49-F238E27FC236}">
                <a16:creationId xmlns:a16="http://schemas.microsoft.com/office/drawing/2014/main" id="{6E99B81A-52BF-7C4D-8978-446684BC6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5058" y="3427263"/>
            <a:ext cx="2117" cy="68262"/>
          </a:xfrm>
          <a:prstGeom prst="line">
            <a:avLst/>
          </a:prstGeom>
          <a:noFill/>
          <a:ln w="11113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37">
            <a:extLst>
              <a:ext uri="{FF2B5EF4-FFF2-40B4-BE49-F238E27FC236}">
                <a16:creationId xmlns:a16="http://schemas.microsoft.com/office/drawing/2014/main" id="{FAC8B09A-273E-7D47-BCC8-27B3933F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76" y="2419200"/>
            <a:ext cx="1824567" cy="3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s-AR" sz="1200" dirty="0">
                <a:solidFill>
                  <a:srgbClr val="000000"/>
                </a:solidFill>
              </a:rPr>
              <a:t>Poder de negociación de los compradores</a:t>
            </a:r>
            <a:endParaRPr lang="es-AR" sz="12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02DD83C-23EB-DB41-BF6F-0AFE1D89456E}"/>
              </a:ext>
            </a:extLst>
          </p:cNvPr>
          <p:cNvSpPr txBox="1"/>
          <p:nvPr/>
        </p:nvSpPr>
        <p:spPr>
          <a:xfrm>
            <a:off x="2699792" y="43719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!NULA RIVALIDAD!</a:t>
            </a:r>
          </a:p>
        </p:txBody>
      </p:sp>
    </p:spTree>
    <p:extLst>
      <p:ext uri="{BB962C8B-B14F-4D97-AF65-F5344CB8AC3E}">
        <p14:creationId xmlns:p14="http://schemas.microsoft.com/office/powerpoint/2010/main" val="179516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123478"/>
            <a:ext cx="7924800" cy="411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Definamos una negociación Compleja</a:t>
            </a:r>
          </a:p>
        </p:txBody>
      </p:sp>
      <p:pic>
        <p:nvPicPr>
          <p:cNvPr id="10242" name="Picture 2" descr="The Psychology of Waiting in Line – 4 Things to Know! - YouTube">
            <a:extLst>
              <a:ext uri="{FF2B5EF4-FFF2-40B4-BE49-F238E27FC236}">
                <a16:creationId xmlns:a16="http://schemas.microsoft.com/office/drawing/2014/main" id="{1E5EED8B-3E2F-CB42-8F39-A0D4E440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495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DB78827C-3B39-374D-B2B3-8320857FA22F}"/>
              </a:ext>
            </a:extLst>
          </p:cNvPr>
          <p:cNvSpPr txBox="1"/>
          <p:nvPr/>
        </p:nvSpPr>
        <p:spPr>
          <a:xfrm>
            <a:off x="2123728" y="390413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¿MERCADO OFERTADO O DEMANDADO?</a:t>
            </a:r>
          </a:p>
          <a:p>
            <a:pPr algn="ctr"/>
            <a:r>
              <a:rPr lang="es-ES_tradnl" dirty="0"/>
              <a:t>¿</a:t>
            </a:r>
            <a:r>
              <a:rPr lang="es-ES_tradnl" dirty="0" err="1"/>
              <a:t>Covid</a:t>
            </a:r>
            <a:r>
              <a:rPr lang="es-ES_tradnl" dirty="0"/>
              <a:t>?</a:t>
            </a:r>
          </a:p>
          <a:p>
            <a:pPr algn="ctr"/>
            <a:r>
              <a:rPr lang="es-ES_tradnl" dirty="0"/>
              <a:t>¿Bajante Rio Paraná?</a:t>
            </a:r>
          </a:p>
        </p:txBody>
      </p:sp>
    </p:spTree>
    <p:extLst>
      <p:ext uri="{BB962C8B-B14F-4D97-AF65-F5344CB8AC3E}">
        <p14:creationId xmlns:p14="http://schemas.microsoft.com/office/powerpoint/2010/main" val="316814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0299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5DD675E-BE09-1D44-A900-AF7FCF75D161}"/>
              </a:ext>
            </a:extLst>
          </p:cNvPr>
          <p:cNvSpPr txBox="1">
            <a:spLocks/>
          </p:cNvSpPr>
          <p:nvPr/>
        </p:nvSpPr>
        <p:spPr>
          <a:xfrm>
            <a:off x="366092" y="339502"/>
            <a:ext cx="9102452" cy="410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0" marR="3175" algn="l" defTabSz="457200" rtl="0">
              <a:lnSpc>
                <a:spcPts val="3215"/>
              </a:lnSpc>
            </a:pPr>
            <a:r>
              <a:rPr lang="es-AR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</a:t>
            </a:r>
            <a:r>
              <a:rPr lang="es-AR" sz="2800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 DE COMPRAS Y RELACIONES</a:t>
            </a:r>
            <a:endParaRPr lang="es-AR" sz="2800" b="1" kern="1200" dirty="0">
              <a:solidFill>
                <a:srgbClr val="084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0735B6-B41B-DB4C-AB31-F05F82479353}"/>
              </a:ext>
            </a:extLst>
          </p:cNvPr>
          <p:cNvSpPr txBox="1"/>
          <p:nvPr/>
        </p:nvSpPr>
        <p:spPr>
          <a:xfrm>
            <a:off x="2267744" y="480399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Palanca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F67DD6-B86F-5C41-8A8C-2BCF39567AB9}"/>
              </a:ext>
            </a:extLst>
          </p:cNvPr>
          <p:cNvSpPr txBox="1"/>
          <p:nvPr/>
        </p:nvSpPr>
        <p:spPr>
          <a:xfrm>
            <a:off x="5724128" y="47420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Conocimiento</a:t>
            </a:r>
          </a:p>
        </p:txBody>
      </p:sp>
    </p:spTree>
    <p:extLst>
      <p:ext uri="{BB962C8B-B14F-4D97-AF65-F5344CB8AC3E}">
        <p14:creationId xmlns:p14="http://schemas.microsoft.com/office/powerpoint/2010/main" val="3645968070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D458BED6-B992-B447-8A30-352450B4AEFE}"/>
              </a:ext>
            </a:extLst>
          </p:cNvPr>
          <p:cNvSpPr txBox="1">
            <a:spLocks/>
          </p:cNvSpPr>
          <p:nvPr/>
        </p:nvSpPr>
        <p:spPr>
          <a:xfrm>
            <a:off x="323528" y="123478"/>
            <a:ext cx="9102452" cy="118102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0" marR="3175" algn="l" defTabSz="457200" rtl="0">
              <a:lnSpc>
                <a:spcPts val="3215"/>
              </a:lnSpc>
            </a:pPr>
            <a:r>
              <a:rPr lang="es-AR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TIPO DE RELACIÓN QUEREMOS..</a:t>
            </a:r>
          </a:p>
          <a:p>
            <a:pPr marL="6350" marR="3175" algn="l" defTabSz="457200" rtl="0">
              <a:lnSpc>
                <a:spcPts val="3215"/>
              </a:lnSpc>
            </a:pPr>
            <a:endParaRPr lang="es-AR" sz="2800" b="1" kern="1200" dirty="0">
              <a:solidFill>
                <a:srgbClr val="084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350" marR="3175" algn="l" defTabSz="457200" rtl="0">
              <a:lnSpc>
                <a:spcPts val="3215"/>
              </a:lnSpc>
            </a:pPr>
            <a:r>
              <a:rPr lang="es-AR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</a:t>
            </a:r>
            <a:r>
              <a:rPr lang="es-AR" b="1" dirty="0" err="1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Touch</a:t>
            </a:r>
            <a:r>
              <a:rPr lang="es-AR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s-AR" b="1" dirty="0" err="1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</a:t>
            </a:r>
            <a:r>
              <a:rPr lang="es-AR" b="1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o…. De mejora continua?</a:t>
            </a:r>
            <a:endParaRPr lang="es-AR" b="1" kern="1200" dirty="0">
              <a:solidFill>
                <a:srgbClr val="084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F34E4E67-1484-CF49-B981-DE8331068454}"/>
              </a:ext>
            </a:extLst>
          </p:cNvPr>
          <p:cNvSpPr txBox="1"/>
          <p:nvPr/>
        </p:nvSpPr>
        <p:spPr>
          <a:xfrm>
            <a:off x="3747900" y="2895787"/>
            <a:ext cx="1795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/>
              <a:t>VII. Spend Management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5BCD32E1-BBE2-714A-8F55-0D179BE7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583" y="1525191"/>
            <a:ext cx="3346450" cy="2499122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sz="2000">
              <a:solidFill>
                <a:prstClr val="black"/>
              </a:solidFill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520AF70A-37C5-8449-A5F5-DCAD9A8C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594372"/>
            <a:ext cx="1981200" cy="1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s-ES_tradnl" b="1" dirty="0">
                <a:solidFill>
                  <a:prstClr val="black"/>
                </a:solidFill>
              </a:rPr>
              <a:t>Horizonte de tiempo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3503D93-AC73-D043-AE83-657EBDDE5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640" y="255627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F515D975-2698-8E4A-A3BA-DB225D2F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727" y="2756299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33929083-EB13-7F40-A077-7525F69F0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488" y="1935291"/>
            <a:ext cx="1248679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¿Cambiar la relación?</a:t>
            </a: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28859735-229D-C246-979C-C822DB975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365" y="1843089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7CE21181-0108-994B-A5E0-AE564DFA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709" y="204311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6994C49E-66B6-5349-94B1-D89CB2EC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5247" y="4057651"/>
            <a:ext cx="783484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s-ES_tradnl" sz="1400" dirty="0"/>
              <a:t>Colaborativa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:a16="http://schemas.microsoft.com/office/drawing/2014/main" id="{8F7D997B-7844-754C-98A2-971893E9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87" y="3291830"/>
            <a:ext cx="51648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s-ES_tradnl" sz="1400" dirty="0"/>
              <a:t>Spot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9BA3C03D-4234-BB40-A85F-3D485D394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372" y="4057651"/>
            <a:ext cx="756747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s-ES_tradnl" sz="1400" dirty="0"/>
              <a:t>Competitiva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FD23B84A-EDB7-474F-AF53-A0F1ABB8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039" y="3075806"/>
            <a:ext cx="927090" cy="7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_tradnl" sz="1600" b="1" dirty="0">
                <a:solidFill>
                  <a:srgbClr val="000000"/>
                </a:solidFill>
              </a:rPr>
              <a:t>Cerrar el trato</a:t>
            </a:r>
          </a:p>
          <a:p>
            <a:pPr algn="ctr">
              <a:spcBef>
                <a:spcPts val="300"/>
              </a:spcBef>
            </a:pPr>
            <a:endParaRPr lang="es-ES_tradnl" sz="1600" b="1" dirty="0">
              <a:solidFill>
                <a:srgbClr val="000000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A38F01E3-AB1D-2F45-8F56-46FBAFA57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072" y="3107533"/>
            <a:ext cx="9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404039D5-3DC8-0644-96CE-ED6830D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009" y="3306367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86471DCD-D599-5C40-8A48-69D841076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233" y="1935291"/>
            <a:ext cx="1211110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Desarrollar la relación</a:t>
            </a:r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421D2476-C364-8D49-A723-1A67497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290" y="1843089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07CA39C0-E437-9446-A70D-9C1AA9E9F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333" y="204311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55" name="Line 21">
            <a:extLst>
              <a:ext uri="{FF2B5EF4-FFF2-40B4-BE49-F238E27FC236}">
                <a16:creationId xmlns:a16="http://schemas.microsoft.com/office/drawing/2014/main" id="{4112D072-1B09-174D-A738-6FFD23DB6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5657" y="1520428"/>
            <a:ext cx="1588" cy="2489597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_tradnl" sz="2000">
              <a:solidFill>
                <a:prstClr val="black"/>
              </a:solidFill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EDBCB175-4BDA-3A40-B633-6060D7AB6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232" y="2765824"/>
            <a:ext cx="3333750" cy="119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_tradnl" sz="2000">
              <a:solidFill>
                <a:prstClr val="black"/>
              </a:solidFill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69908BF6-3F01-7A48-94D0-9FA3BE5D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190" y="3107533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8CBE0490-3A53-B744-B870-A59F4D8D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333" y="3306367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8A0B95C7-5C72-1D4B-86A1-425F3718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195" y="4627668"/>
            <a:ext cx="2552700" cy="1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s-ES_tradnl" b="1" dirty="0">
                <a:solidFill>
                  <a:prstClr val="black"/>
                </a:solidFill>
              </a:rPr>
              <a:t>Tipo de relación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728DC4-EC19-6B44-A473-C44E473D7E65}"/>
              </a:ext>
            </a:extLst>
          </p:cNvPr>
          <p:cNvSpPr txBox="1"/>
          <p:nvPr/>
        </p:nvSpPr>
        <p:spPr>
          <a:xfrm>
            <a:off x="1185973" y="1831925"/>
            <a:ext cx="100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s-ES_tradnl" dirty="0"/>
              <a:t>Largo plazo</a:t>
            </a:r>
          </a:p>
        </p:txBody>
      </p:sp>
      <p:sp>
        <p:nvSpPr>
          <p:cNvPr id="63" name="Rectangle 15">
            <a:extLst>
              <a:ext uri="{FF2B5EF4-FFF2-40B4-BE49-F238E27FC236}">
                <a16:creationId xmlns:a16="http://schemas.microsoft.com/office/drawing/2014/main" id="{07580423-721E-E24D-B824-8DCCEFE5E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245" y="3003798"/>
            <a:ext cx="927090" cy="77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_tradnl" sz="1600" b="1" dirty="0">
                <a:solidFill>
                  <a:srgbClr val="000000"/>
                </a:solidFill>
              </a:rPr>
              <a:t>No perder tiempo</a:t>
            </a:r>
          </a:p>
          <a:p>
            <a:pPr algn="ctr">
              <a:spcBef>
                <a:spcPts val="300"/>
              </a:spcBef>
            </a:pPr>
            <a:endParaRPr lang="es-ES_tradnl" sz="1600" b="1" dirty="0">
              <a:solidFill>
                <a:srgbClr val="000000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C3314B45-30C3-E943-A834-9EECFCF90482}"/>
              </a:ext>
            </a:extLst>
          </p:cNvPr>
          <p:cNvSpPr/>
          <p:nvPr/>
        </p:nvSpPr>
        <p:spPr>
          <a:xfrm>
            <a:off x="1997768" y="1275606"/>
            <a:ext cx="4340466" cy="1746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39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4693" y="2895787"/>
            <a:ext cx="1795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/>
              <a:t>VII. Spend Management</a:t>
            </a:r>
          </a:p>
        </p:txBody>
      </p:sp>
      <p:sp>
        <p:nvSpPr>
          <p:cNvPr id="7" name="AutoShape 32">
            <a:extLst>
              <a:ext uri="{FF2B5EF4-FFF2-40B4-BE49-F238E27FC236}">
                <a16:creationId xmlns:a16="http://schemas.microsoft.com/office/drawing/2014/main" id="{A96A1719-F90F-8A4B-B302-9D4D45583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9" y="4300539"/>
            <a:ext cx="2592387" cy="43219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s-ES_tradnl" sz="1200" b="1">
              <a:solidFill>
                <a:schemeClr val="bg1"/>
              </a:solidFill>
            </a:endParaRPr>
          </a:p>
          <a:p>
            <a:pPr algn="ctr"/>
            <a:endParaRPr lang="es-ES_tradnl" sz="1200" b="1">
              <a:solidFill>
                <a:schemeClr val="bg1"/>
              </a:solidFill>
            </a:endParaRPr>
          </a:p>
          <a:p>
            <a:pPr algn="ctr"/>
            <a:endParaRPr lang="es-ES_tradnl" sz="3200">
              <a:solidFill>
                <a:schemeClr val="bg1"/>
              </a:solidFill>
            </a:endParaRPr>
          </a:p>
        </p:txBody>
      </p:sp>
      <p:sp>
        <p:nvSpPr>
          <p:cNvPr id="8" name="AutoShape 29">
            <a:extLst>
              <a:ext uri="{FF2B5EF4-FFF2-40B4-BE49-F238E27FC236}">
                <a16:creationId xmlns:a16="http://schemas.microsoft.com/office/drawing/2014/main" id="{9B4078AB-5684-4944-AC51-B5383D26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1" y="2518172"/>
            <a:ext cx="1944688" cy="43219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s-ES_tradnl" sz="1200" b="1">
              <a:solidFill>
                <a:schemeClr val="bg1"/>
              </a:solidFill>
            </a:endParaRPr>
          </a:p>
          <a:p>
            <a:pPr algn="ctr"/>
            <a:endParaRPr lang="es-ES_tradnl" sz="1200" b="1">
              <a:solidFill>
                <a:schemeClr val="bg1"/>
              </a:solidFill>
            </a:endParaRPr>
          </a:p>
          <a:p>
            <a:pPr algn="ctr"/>
            <a:endParaRPr lang="es-ES_tradnl" sz="320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FD394D0-A4BB-B347-AEA1-83F2B27D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6" y="1525191"/>
            <a:ext cx="3346450" cy="2499122"/>
          </a:xfrm>
          <a:prstGeom prst="rect">
            <a:avLst/>
          </a:prstGeom>
          <a:solidFill>
            <a:srgbClr val="FFFFFF"/>
          </a:solidFill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sz="2000">
              <a:solidFill>
                <a:prstClr val="black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B043A73-9BE2-9B42-85A5-CE7E6A09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94372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s-ES_tradnl" sz="1050" b="1" dirty="0">
                <a:solidFill>
                  <a:schemeClr val="bg1"/>
                </a:solidFill>
              </a:rPr>
              <a:t>Impacto de la categoría sobre el negocio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BF2685-CEDC-C741-8663-B7A2AFCC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433" y="255627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A991290-A69C-BD48-A1A7-9FB39E07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20" y="2756299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D5FC885-CBD7-C148-9CD1-D6E58E5C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3" y="2035969"/>
            <a:ext cx="1044581" cy="2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Artículos de</a:t>
            </a:r>
          </a:p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Apalancamiento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DB1393C-3EED-E24D-8653-BDF9CC4EB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158" y="1843089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3106699-A3BC-F14F-9DC2-F537FCF98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02" y="204311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EBC085B-2A2F-9C4C-B5E4-CA1018F57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946" y="1510904"/>
            <a:ext cx="2566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>
                <a:solidFill>
                  <a:prstClr val="black"/>
                </a:solidFill>
              </a:rPr>
              <a:t>Alto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72E1BC6-A8BB-DF4C-B115-43ED5601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934" y="4057651"/>
            <a:ext cx="2482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>
                <a:solidFill>
                  <a:srgbClr val="000000"/>
                </a:solidFill>
              </a:rPr>
              <a:t>Alta</a:t>
            </a:r>
            <a:endParaRPr lang="es-ES_tradnl" sz="1200">
              <a:solidFill>
                <a:prstClr val="black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2F492E0-5EC0-A442-BC7B-23A3A7AC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161" y="3829051"/>
            <a:ext cx="2757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>
                <a:solidFill>
                  <a:prstClr val="black"/>
                </a:solidFill>
              </a:rPr>
              <a:t>Bajo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D060733-2D3F-E248-9CA7-37BCD0A9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694" y="4057651"/>
            <a:ext cx="2677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>
                <a:solidFill>
                  <a:srgbClr val="000000"/>
                </a:solidFill>
              </a:rPr>
              <a:t>Baja</a:t>
            </a:r>
            <a:endParaRPr lang="es-ES_tradnl" sz="1200">
              <a:solidFill>
                <a:prstClr val="black"/>
              </a:solidFill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36E4231-F387-CC47-9F16-8A4CABFC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007" y="3115866"/>
            <a:ext cx="658065" cy="2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Artículos </a:t>
            </a:r>
          </a:p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no críticos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CA0B5073-DC5A-6245-88C1-0CD4AE0C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865" y="3107533"/>
            <a:ext cx="92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48FD625E-5052-3547-98A2-BDD950B1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802" y="3306367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39C1CB4D-6053-DA4A-814E-2B46BB94F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491" y="2035969"/>
            <a:ext cx="760273" cy="28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Artículos</a:t>
            </a:r>
          </a:p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Estratégicos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16377D3-FF3E-1540-BEC3-1D43DD922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083" y="1843089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BA8DFD2E-955B-7E45-BC64-605085DC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126" y="2043114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61C6E9D2-D9AF-6342-BF28-46685C1E5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1520428"/>
            <a:ext cx="1588" cy="2489597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_tradnl" sz="2000">
              <a:solidFill>
                <a:prstClr val="black"/>
              </a:solidFill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99559173-584A-C641-92E9-20107AB54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025" y="2765824"/>
            <a:ext cx="3333750" cy="119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_tradnl" sz="2000">
              <a:solidFill>
                <a:prstClr val="black"/>
              </a:solidFill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B232788-8BCF-4247-ADFA-3EC306DF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894" y="3107532"/>
            <a:ext cx="641201" cy="4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Articulos </a:t>
            </a:r>
          </a:p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cuellos de</a:t>
            </a:r>
          </a:p>
          <a:p>
            <a:pPr algn="ctr">
              <a:lnSpc>
                <a:spcPts val="900"/>
              </a:lnSpc>
              <a:spcBef>
                <a:spcPts val="300"/>
              </a:spcBef>
            </a:pPr>
            <a:r>
              <a:rPr lang="es-ES_tradnl" sz="1200" b="1">
                <a:solidFill>
                  <a:srgbClr val="000000"/>
                </a:solidFill>
              </a:rPr>
              <a:t>botella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1F65FF8-3E63-C14F-A848-CEC5B2B4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983" y="3107533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98E38FC-3FC3-274A-8E55-C0C403EDA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126" y="3306367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>
                <a:solidFill>
                  <a:srgbClr val="000000"/>
                </a:solidFill>
              </a:rPr>
              <a:t> </a:t>
            </a:r>
            <a:endParaRPr lang="es-ES_tradnl" sz="1600">
              <a:solidFill>
                <a:prstClr val="black"/>
              </a:solidFill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6015FC1-BDBF-2B49-9BE4-3EDFD96D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4354116"/>
            <a:ext cx="255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ES_tradnl" sz="1050" b="1" dirty="0">
                <a:solidFill>
                  <a:schemeClr val="bg1"/>
                </a:solidFill>
              </a:rPr>
              <a:t>Complejidad del mercado proveedor de la categoría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E6A908DF-794A-4348-B5EA-752B10F4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098" y="891589"/>
            <a:ext cx="36014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 dirty="0">
                <a:solidFill>
                  <a:srgbClr val="000000"/>
                </a:solidFill>
              </a:rPr>
              <a:t>Matriz de posicionamiento de Peter </a:t>
            </a:r>
            <a:r>
              <a:rPr lang="es-ES_tradnl" sz="1600" b="1" dirty="0" err="1">
                <a:solidFill>
                  <a:srgbClr val="000000"/>
                </a:solidFill>
              </a:rPr>
              <a:t>Kraljic</a:t>
            </a:r>
            <a:endParaRPr lang="es-ES_tradnl" sz="1600" b="1" dirty="0">
              <a:solidFill>
                <a:srgbClr val="000000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458BED6-B992-B447-8A30-352450B4AEFE}"/>
              </a:ext>
            </a:extLst>
          </p:cNvPr>
          <p:cNvSpPr txBox="1">
            <a:spLocks/>
          </p:cNvSpPr>
          <p:nvPr/>
        </p:nvSpPr>
        <p:spPr>
          <a:xfrm>
            <a:off x="323528" y="271527"/>
            <a:ext cx="7794560" cy="410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6350" marR="3175" algn="l" defTabSz="457200" rtl="0">
              <a:lnSpc>
                <a:spcPts val="3215"/>
              </a:lnSpc>
            </a:pPr>
            <a:r>
              <a:rPr lang="es-AR" sz="2800" b="1" kern="1200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TIPO DE RELACIÓN QUEREMOS..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62E5736-A93D-7C4C-9C5B-7B80F38C55B9}"/>
              </a:ext>
            </a:extLst>
          </p:cNvPr>
          <p:cNvSpPr/>
          <p:nvPr/>
        </p:nvSpPr>
        <p:spPr>
          <a:xfrm>
            <a:off x="2214561" y="1473628"/>
            <a:ext cx="2573463" cy="1746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04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671900" y="1200151"/>
            <a:ext cx="4572508" cy="3098006"/>
          </a:xfrm>
          <a:noFill/>
          <a:ln w="31750" cap="sq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500" dirty="0">
                <a:ea typeface="ＭＳ Ｐゴシック" charset="0"/>
                <a:cs typeface="Arial" charset="0"/>
              </a:rPr>
              <a:t>SRM – Gesti</a:t>
            </a:r>
            <a:r>
              <a:rPr lang="es-ES" altLang="ja-JP" sz="1500" dirty="0">
                <a:ea typeface="ＭＳ Ｐゴシック" charset="0"/>
                <a:cs typeface="Arial" charset="0"/>
              </a:rPr>
              <a:t>ón de las Relaciones con Proveedores es</a:t>
            </a:r>
            <a:r>
              <a:rPr lang="es-ES" sz="1500" dirty="0">
                <a:ea typeface="ＭＳ Ｐゴシック" charset="0"/>
                <a:cs typeface="Arial" charset="0"/>
              </a:rPr>
              <a:t>…</a:t>
            </a:r>
          </a:p>
          <a:p>
            <a:pPr>
              <a:lnSpc>
                <a:spcPct val="90000"/>
              </a:lnSpc>
            </a:pPr>
            <a:endParaRPr lang="es-ES" sz="1500" dirty="0">
              <a:ea typeface="ＭＳ Ｐゴシック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ES" sz="1500" dirty="0">
                <a:ea typeface="ＭＳ Ｐゴシック" charset="0"/>
                <a:cs typeface="Arial" charset="0"/>
              </a:rPr>
              <a:t>… c</a:t>
            </a:r>
            <a:r>
              <a:rPr lang="es-ES" altLang="ja-JP" sz="1500" dirty="0">
                <a:ea typeface="ＭＳ Ｐゴシック" charset="0"/>
                <a:cs typeface="Arial" charset="0"/>
              </a:rPr>
              <a:t>ómo las compañías manejan sus relaciones con los proveedores</a:t>
            </a:r>
            <a:r>
              <a:rPr lang="es-ES" sz="1500" dirty="0">
                <a:ea typeface="ＭＳ Ｐゴシック" charset="0"/>
                <a:cs typeface="Arial" charset="0"/>
              </a:rPr>
              <a:t> para maximizar la creaci</a:t>
            </a:r>
            <a:r>
              <a:rPr lang="es-ES" altLang="ja-JP" sz="1500" dirty="0">
                <a:ea typeface="ＭＳ Ｐゴシック" charset="0"/>
                <a:cs typeface="Arial" charset="0"/>
              </a:rPr>
              <a:t>ón de valor para la compañía y para sus clientes</a:t>
            </a:r>
            <a:r>
              <a:rPr lang="es-ES" sz="1500" dirty="0">
                <a:ea typeface="ＭＳ Ｐゴシック" charset="0"/>
                <a:cs typeface="Arial" charset="0"/>
              </a:rPr>
              <a:t>. El objetivo del SRM es identificar, atraer y gestionar los proveedores clave de la compañ</a:t>
            </a:r>
            <a:r>
              <a:rPr lang="es-ES" altLang="ja-JP" sz="1500" dirty="0">
                <a:ea typeface="ＭＳ Ｐゴシック" charset="0"/>
                <a:cs typeface="Arial" charset="0"/>
              </a:rPr>
              <a:t>ía.</a:t>
            </a:r>
            <a:r>
              <a:rPr lang="es-ES" sz="1500" dirty="0">
                <a:ea typeface="ＭＳ Ｐゴシック" charset="0"/>
                <a:cs typeface="Arial" charset="0"/>
              </a:rPr>
              <a:t> Se trata de convertirse en el “mejor cliente” de los proveedores.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91630"/>
            <a:ext cx="2143125" cy="214312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583749D-F7F5-564E-B1EA-D480A1FF88C1}"/>
              </a:ext>
            </a:extLst>
          </p:cNvPr>
          <p:cNvSpPr txBox="1"/>
          <p:nvPr/>
        </p:nvSpPr>
        <p:spPr>
          <a:xfrm>
            <a:off x="323528" y="377434"/>
            <a:ext cx="8208912" cy="410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RELACIONES DE VALOR</a:t>
            </a:r>
          </a:p>
        </p:txBody>
      </p:sp>
    </p:spTree>
    <p:extLst>
      <p:ext uri="{BB962C8B-B14F-4D97-AF65-F5344CB8AC3E}">
        <p14:creationId xmlns:p14="http://schemas.microsoft.com/office/powerpoint/2010/main" val="69408683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200150"/>
            <a:ext cx="7942263" cy="3543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s-ES" dirty="0">
                <a:ea typeface="ＭＳ Ｐゴシック" charset="0"/>
                <a:cs typeface="Arial" charset="0"/>
              </a:rPr>
              <a:t>Menos y menos proveedores en el mercado</a:t>
            </a:r>
          </a:p>
          <a:p>
            <a:pPr eaLnBrk="1" hangingPunct="1">
              <a:lnSpc>
                <a:spcPct val="110000"/>
              </a:lnSpc>
            </a:pPr>
            <a:r>
              <a:rPr lang="es-ES" dirty="0">
                <a:ea typeface="ＭＳ Ｐゴシック" charset="0"/>
                <a:cs typeface="Arial" charset="0"/>
              </a:rPr>
              <a:t>Limitados recursos del proveedor para ser asignados a un cliente.</a:t>
            </a:r>
          </a:p>
          <a:p>
            <a:pPr eaLnBrk="1" hangingPunct="1">
              <a:lnSpc>
                <a:spcPct val="110000"/>
              </a:lnSpc>
            </a:pPr>
            <a:r>
              <a:rPr lang="es-ES" dirty="0">
                <a:ea typeface="ＭＳ Ｐゴシック" charset="0"/>
                <a:cs typeface="Arial" charset="0"/>
              </a:rPr>
              <a:t>Limitados recursos internos para manejar proveedores</a:t>
            </a:r>
          </a:p>
          <a:p>
            <a:pPr eaLnBrk="1" hangingPunct="1">
              <a:lnSpc>
                <a:spcPct val="110000"/>
              </a:lnSpc>
            </a:pPr>
            <a:r>
              <a:rPr lang="es-ES" dirty="0">
                <a:ea typeface="ＭＳ Ｐゴシック" charset="0"/>
                <a:cs typeface="Arial" charset="0"/>
              </a:rPr>
              <a:t>Necesidad de mayor reactividad (pro - actividad)</a:t>
            </a:r>
          </a:p>
          <a:p>
            <a:pPr eaLnBrk="1" hangingPunct="1">
              <a:lnSpc>
                <a:spcPct val="110000"/>
              </a:lnSpc>
            </a:pPr>
            <a:r>
              <a:rPr lang="es-ES" dirty="0">
                <a:ea typeface="ＭＳ Ｐゴシック" charset="0"/>
                <a:cs typeface="Arial" charset="0"/>
              </a:rPr>
              <a:t>Necesidad de innovaci</a:t>
            </a:r>
            <a:r>
              <a:rPr lang="es-ES" altLang="ja-JP" dirty="0">
                <a:ea typeface="ＭＳ Ｐゴシック" charset="0"/>
                <a:cs typeface="Arial" charset="0"/>
              </a:rPr>
              <a:t>ó</a:t>
            </a:r>
            <a:r>
              <a:rPr lang="es-ES" dirty="0">
                <a:ea typeface="ＭＳ Ｐゴシック" charset="0"/>
                <a:cs typeface="Arial" charset="0"/>
              </a:rPr>
              <a:t>n (y exclusividad) – diferenciaci</a:t>
            </a:r>
            <a:r>
              <a:rPr lang="es-ES" altLang="ja-JP" dirty="0">
                <a:ea typeface="ＭＳ Ｐゴシック" charset="0"/>
                <a:cs typeface="Arial" charset="0"/>
              </a:rPr>
              <a:t>ó</a:t>
            </a:r>
            <a:r>
              <a:rPr lang="es-ES" dirty="0">
                <a:ea typeface="ＭＳ Ｐゴシック" charset="0"/>
                <a:cs typeface="Arial" charset="0"/>
              </a:rPr>
              <a:t>n</a:t>
            </a:r>
          </a:p>
          <a:p>
            <a:pPr eaLnBrk="1" hangingPunct="1">
              <a:lnSpc>
                <a:spcPct val="110000"/>
              </a:lnSpc>
            </a:pPr>
            <a:r>
              <a:rPr lang="es-ES" dirty="0">
                <a:ea typeface="ＭＳ Ｐゴシック" charset="0"/>
                <a:cs typeface="Arial" charset="0"/>
              </a:rPr>
              <a:t>Competici</a:t>
            </a:r>
            <a:r>
              <a:rPr lang="es-ES" altLang="ja-JP" dirty="0">
                <a:ea typeface="ＭＳ Ｐゴシック" charset="0"/>
                <a:cs typeface="Arial" charset="0"/>
              </a:rPr>
              <a:t>ón creciente entre cadenas de suministro</a:t>
            </a:r>
            <a:endParaRPr lang="es-ES" dirty="0">
              <a:ea typeface="ＭＳ Ｐゴシック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28" y="200690"/>
            <a:ext cx="7738383" cy="4847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SRM</a:t>
            </a:r>
          </a:p>
        </p:txBody>
      </p:sp>
    </p:spTree>
    <p:extLst>
      <p:ext uri="{BB962C8B-B14F-4D97-AF65-F5344CB8AC3E}">
        <p14:creationId xmlns:p14="http://schemas.microsoft.com/office/powerpoint/2010/main" val="2273039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9888" y="1996678"/>
            <a:ext cx="3261122" cy="632222"/>
            <a:chOff x="1484" y="1677"/>
            <a:chExt cx="2739" cy="531"/>
          </a:xfrm>
        </p:grpSpPr>
        <p:sp>
          <p:nvSpPr>
            <p:cNvPr id="20528" name="Rectangle 5"/>
            <p:cNvSpPr>
              <a:spLocks noChangeArrowheads="1"/>
            </p:cNvSpPr>
            <p:nvPr/>
          </p:nvSpPr>
          <p:spPr bwMode="auto">
            <a:xfrm>
              <a:off x="1728" y="1920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50"/>
            </a:p>
          </p:txBody>
        </p:sp>
        <p:sp>
          <p:nvSpPr>
            <p:cNvPr id="20529" name="Rectangle 6"/>
            <p:cNvSpPr>
              <a:spLocks noChangeArrowheads="1"/>
            </p:cNvSpPr>
            <p:nvPr/>
          </p:nvSpPr>
          <p:spPr bwMode="auto">
            <a:xfrm>
              <a:off x="3504" y="1920"/>
              <a:ext cx="384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 sz="1350"/>
            </a:p>
          </p:txBody>
        </p:sp>
        <p:sp>
          <p:nvSpPr>
            <p:cNvPr id="20530" name="Text Box 7"/>
            <p:cNvSpPr txBox="1">
              <a:spLocks noChangeArrowheads="1"/>
            </p:cNvSpPr>
            <p:nvPr/>
          </p:nvSpPr>
          <p:spPr bwMode="auto">
            <a:xfrm>
              <a:off x="1484" y="1677"/>
              <a:ext cx="9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350"/>
                <a:t>Compañ</a:t>
              </a:r>
              <a:r>
                <a:rPr lang="fr-FR" altLang="ja-JP" sz="1350"/>
                <a:t>ía</a:t>
              </a:r>
              <a:r>
                <a:rPr lang="fr-FR" sz="1350"/>
                <a:t> A</a:t>
              </a:r>
              <a:endParaRPr lang="en-GB" sz="1350"/>
            </a:p>
          </p:txBody>
        </p:sp>
        <p:sp>
          <p:nvSpPr>
            <p:cNvPr id="20531" name="Text Box 8"/>
            <p:cNvSpPr txBox="1">
              <a:spLocks noChangeArrowheads="1"/>
            </p:cNvSpPr>
            <p:nvPr/>
          </p:nvSpPr>
          <p:spPr bwMode="auto">
            <a:xfrm>
              <a:off x="3260" y="1680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350"/>
                <a:t>Compañ</a:t>
              </a:r>
              <a:r>
                <a:rPr lang="fr-FR" altLang="ja-JP" sz="1350"/>
                <a:t>ía</a:t>
              </a:r>
              <a:r>
                <a:rPr lang="fr-FR" sz="1350"/>
                <a:t> B</a:t>
              </a:r>
              <a:endParaRPr lang="en-GB" sz="135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28900" y="2628900"/>
            <a:ext cx="3714750" cy="1828800"/>
            <a:chOff x="1248" y="2208"/>
            <a:chExt cx="3120" cy="1536"/>
          </a:xfrm>
        </p:grpSpPr>
        <p:grpSp>
          <p:nvGrpSpPr>
            <p:cNvPr id="20486" name="Group 10"/>
            <p:cNvGrpSpPr>
              <a:grpSpLocks/>
            </p:cNvGrpSpPr>
            <p:nvPr/>
          </p:nvGrpSpPr>
          <p:grpSpPr bwMode="auto">
            <a:xfrm>
              <a:off x="1248" y="2208"/>
              <a:ext cx="3120" cy="1536"/>
              <a:chOff x="1248" y="2208"/>
              <a:chExt cx="3120" cy="1536"/>
            </a:xfrm>
          </p:grpSpPr>
          <p:sp>
            <p:nvSpPr>
              <p:cNvPr id="20488" name="Rectangle 11"/>
              <p:cNvSpPr>
                <a:spLocks noChangeArrowheads="1"/>
              </p:cNvSpPr>
              <p:nvPr/>
            </p:nvSpPr>
            <p:spPr bwMode="auto">
              <a:xfrm>
                <a:off x="1248" y="2544"/>
                <a:ext cx="192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89" name="Rectangle 12"/>
              <p:cNvSpPr>
                <a:spLocks noChangeArrowheads="1"/>
              </p:cNvSpPr>
              <p:nvPr/>
            </p:nvSpPr>
            <p:spPr bwMode="auto">
              <a:xfrm>
                <a:off x="1248" y="3072"/>
                <a:ext cx="192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0" name="Rectangle 13"/>
              <p:cNvSpPr>
                <a:spLocks noChangeArrowheads="1"/>
              </p:cNvSpPr>
              <p:nvPr/>
            </p:nvSpPr>
            <p:spPr bwMode="auto">
              <a:xfrm>
                <a:off x="1248" y="3600"/>
                <a:ext cx="192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1" name="Rectangle 14"/>
              <p:cNvSpPr>
                <a:spLocks noChangeArrowheads="1"/>
              </p:cNvSpPr>
              <p:nvPr/>
            </p:nvSpPr>
            <p:spPr bwMode="auto">
              <a:xfrm>
                <a:off x="1824" y="2544"/>
                <a:ext cx="192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2" name="Rectangle 15"/>
              <p:cNvSpPr>
                <a:spLocks noChangeArrowheads="1"/>
              </p:cNvSpPr>
              <p:nvPr/>
            </p:nvSpPr>
            <p:spPr bwMode="auto">
              <a:xfrm>
                <a:off x="1824" y="3072"/>
                <a:ext cx="192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3" name="Rectangle 16"/>
              <p:cNvSpPr>
                <a:spLocks noChangeArrowheads="1"/>
              </p:cNvSpPr>
              <p:nvPr/>
            </p:nvSpPr>
            <p:spPr bwMode="auto">
              <a:xfrm>
                <a:off x="1824" y="3600"/>
                <a:ext cx="192" cy="14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4" name="Rectangle 17"/>
              <p:cNvSpPr>
                <a:spLocks noChangeArrowheads="1"/>
              </p:cNvSpPr>
              <p:nvPr/>
            </p:nvSpPr>
            <p:spPr bwMode="auto">
              <a:xfrm>
                <a:off x="2400" y="2544"/>
                <a:ext cx="192" cy="1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5" name="Rectangle 18"/>
              <p:cNvSpPr>
                <a:spLocks noChangeArrowheads="1"/>
              </p:cNvSpPr>
              <p:nvPr/>
            </p:nvSpPr>
            <p:spPr bwMode="auto">
              <a:xfrm>
                <a:off x="2400" y="3072"/>
                <a:ext cx="192" cy="14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496" name="Rectangle 19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192" cy="14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cxnSp>
            <p:nvCxnSpPr>
              <p:cNvPr id="20497" name="AutoShape 20"/>
              <p:cNvCxnSpPr>
                <a:cxnSpLocks noChangeShapeType="1"/>
                <a:stCxn id="20490" idx="0"/>
                <a:endCxn id="20489" idx="2"/>
              </p:cNvCxnSpPr>
              <p:nvPr/>
            </p:nvCxnSpPr>
            <p:spPr bwMode="auto">
              <a:xfrm flipV="1">
                <a:off x="1344" y="3216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8" name="AutoShape 21"/>
              <p:cNvCxnSpPr>
                <a:cxnSpLocks noChangeShapeType="1"/>
                <a:stCxn id="20489" idx="0"/>
                <a:endCxn id="20488" idx="2"/>
              </p:cNvCxnSpPr>
              <p:nvPr/>
            </p:nvCxnSpPr>
            <p:spPr bwMode="auto">
              <a:xfrm flipV="1">
                <a:off x="1344" y="2688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99" name="AutoShape 22"/>
              <p:cNvCxnSpPr>
                <a:cxnSpLocks noChangeShapeType="1"/>
                <a:stCxn id="20488" idx="0"/>
                <a:endCxn id="20528" idx="2"/>
              </p:cNvCxnSpPr>
              <p:nvPr/>
            </p:nvCxnSpPr>
            <p:spPr bwMode="auto">
              <a:xfrm flipV="1">
                <a:off x="1344" y="2208"/>
                <a:ext cx="576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0" name="AutoShape 23"/>
              <p:cNvCxnSpPr>
                <a:cxnSpLocks noChangeShapeType="1"/>
                <a:stCxn id="20493" idx="0"/>
                <a:endCxn id="20492" idx="2"/>
              </p:cNvCxnSpPr>
              <p:nvPr/>
            </p:nvCxnSpPr>
            <p:spPr bwMode="auto">
              <a:xfrm flipV="1">
                <a:off x="1920" y="3216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1" name="AutoShape 24"/>
              <p:cNvCxnSpPr>
                <a:cxnSpLocks noChangeShapeType="1"/>
                <a:stCxn id="20492" idx="0"/>
                <a:endCxn id="20491" idx="2"/>
              </p:cNvCxnSpPr>
              <p:nvPr/>
            </p:nvCxnSpPr>
            <p:spPr bwMode="auto">
              <a:xfrm flipV="1">
                <a:off x="1920" y="2688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2" name="AutoShape 25"/>
              <p:cNvCxnSpPr>
                <a:cxnSpLocks noChangeShapeType="1"/>
                <a:stCxn id="20491" idx="0"/>
                <a:endCxn id="20528" idx="2"/>
              </p:cNvCxnSpPr>
              <p:nvPr/>
            </p:nvCxnSpPr>
            <p:spPr bwMode="auto">
              <a:xfrm flipV="1">
                <a:off x="1920" y="2208"/>
                <a:ext cx="0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3" name="AutoShape 26"/>
              <p:cNvCxnSpPr>
                <a:cxnSpLocks noChangeShapeType="1"/>
                <a:stCxn id="20496" idx="0"/>
                <a:endCxn id="20495" idx="2"/>
              </p:cNvCxnSpPr>
              <p:nvPr/>
            </p:nvCxnSpPr>
            <p:spPr bwMode="auto">
              <a:xfrm flipV="1">
                <a:off x="2496" y="3216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4" name="AutoShape 27"/>
              <p:cNvCxnSpPr>
                <a:cxnSpLocks noChangeShapeType="1"/>
                <a:stCxn id="20495" idx="0"/>
                <a:endCxn id="20494" idx="2"/>
              </p:cNvCxnSpPr>
              <p:nvPr/>
            </p:nvCxnSpPr>
            <p:spPr bwMode="auto">
              <a:xfrm flipV="1">
                <a:off x="2496" y="2688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05" name="AutoShape 28"/>
              <p:cNvCxnSpPr>
                <a:cxnSpLocks noChangeShapeType="1"/>
                <a:stCxn id="20494" idx="0"/>
                <a:endCxn id="20528" idx="2"/>
              </p:cNvCxnSpPr>
              <p:nvPr/>
            </p:nvCxnSpPr>
            <p:spPr bwMode="auto">
              <a:xfrm flipH="1" flipV="1">
                <a:off x="1920" y="2208"/>
                <a:ext cx="576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06" name="Rectangle 29"/>
              <p:cNvSpPr>
                <a:spLocks noChangeArrowheads="1"/>
              </p:cNvSpPr>
              <p:nvPr/>
            </p:nvSpPr>
            <p:spPr bwMode="auto">
              <a:xfrm>
                <a:off x="3024" y="2544"/>
                <a:ext cx="192" cy="14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07" name="Rectangle 30"/>
              <p:cNvSpPr>
                <a:spLocks noChangeArrowheads="1"/>
              </p:cNvSpPr>
              <p:nvPr/>
            </p:nvSpPr>
            <p:spPr bwMode="auto">
              <a:xfrm>
                <a:off x="3024" y="3072"/>
                <a:ext cx="192" cy="14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08" name="Rectangle 31"/>
              <p:cNvSpPr>
                <a:spLocks noChangeArrowheads="1"/>
              </p:cNvSpPr>
              <p:nvPr/>
            </p:nvSpPr>
            <p:spPr bwMode="auto">
              <a:xfrm>
                <a:off x="3024" y="3600"/>
                <a:ext cx="192" cy="144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09" name="Rectangle 32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192" cy="144"/>
              </a:xfrm>
              <a:prstGeom prst="rect">
                <a:avLst/>
              </a:prstGeom>
              <a:solidFill>
                <a:srgbClr val="FBF19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10" name="Rectangle 33"/>
              <p:cNvSpPr>
                <a:spLocks noChangeArrowheads="1"/>
              </p:cNvSpPr>
              <p:nvPr/>
            </p:nvSpPr>
            <p:spPr bwMode="auto">
              <a:xfrm>
                <a:off x="3600" y="3072"/>
                <a:ext cx="192" cy="144"/>
              </a:xfrm>
              <a:prstGeom prst="rect">
                <a:avLst/>
              </a:prstGeom>
              <a:solidFill>
                <a:srgbClr val="FBF19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11" name="Rectangle 34"/>
              <p:cNvSpPr>
                <a:spLocks noChangeArrowheads="1"/>
              </p:cNvSpPr>
              <p:nvPr/>
            </p:nvSpPr>
            <p:spPr bwMode="auto">
              <a:xfrm>
                <a:off x="3600" y="3600"/>
                <a:ext cx="192" cy="144"/>
              </a:xfrm>
              <a:prstGeom prst="rect">
                <a:avLst/>
              </a:prstGeom>
              <a:solidFill>
                <a:srgbClr val="FBF19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12" name="Rectangle 35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192" cy="144"/>
              </a:xfrm>
              <a:prstGeom prst="rect">
                <a:avLst/>
              </a:prstGeom>
              <a:solidFill>
                <a:srgbClr val="FBF19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13" name="Rectangle 36"/>
              <p:cNvSpPr>
                <a:spLocks noChangeArrowheads="1"/>
              </p:cNvSpPr>
              <p:nvPr/>
            </p:nvSpPr>
            <p:spPr bwMode="auto">
              <a:xfrm>
                <a:off x="4176" y="3072"/>
                <a:ext cx="192" cy="144"/>
              </a:xfrm>
              <a:prstGeom prst="rect">
                <a:avLst/>
              </a:prstGeom>
              <a:solidFill>
                <a:srgbClr val="FBF19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sp>
            <p:nvSpPr>
              <p:cNvPr id="20514" name="Rectangle 37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92" cy="144"/>
              </a:xfrm>
              <a:prstGeom prst="rect">
                <a:avLst/>
              </a:prstGeom>
              <a:solidFill>
                <a:srgbClr val="FBF19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350"/>
              </a:p>
            </p:txBody>
          </p:sp>
          <p:cxnSp>
            <p:nvCxnSpPr>
              <p:cNvPr id="20515" name="AutoShape 38"/>
              <p:cNvCxnSpPr>
                <a:cxnSpLocks noChangeShapeType="1"/>
                <a:stCxn id="20508" idx="0"/>
                <a:endCxn id="20507" idx="2"/>
              </p:cNvCxnSpPr>
              <p:nvPr/>
            </p:nvCxnSpPr>
            <p:spPr bwMode="auto">
              <a:xfrm flipV="1">
                <a:off x="3120" y="3216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6" name="AutoShape 39"/>
              <p:cNvCxnSpPr>
                <a:cxnSpLocks noChangeShapeType="1"/>
                <a:stCxn id="20507" idx="0"/>
                <a:endCxn id="20506" idx="2"/>
              </p:cNvCxnSpPr>
              <p:nvPr/>
            </p:nvCxnSpPr>
            <p:spPr bwMode="auto">
              <a:xfrm flipV="1">
                <a:off x="3120" y="2688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7" name="AutoShape 40"/>
              <p:cNvCxnSpPr>
                <a:cxnSpLocks noChangeShapeType="1"/>
                <a:stCxn id="20506" idx="0"/>
                <a:endCxn id="20529" idx="2"/>
              </p:cNvCxnSpPr>
              <p:nvPr/>
            </p:nvCxnSpPr>
            <p:spPr bwMode="auto">
              <a:xfrm flipV="1">
                <a:off x="3120" y="2208"/>
                <a:ext cx="576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8" name="AutoShape 41"/>
              <p:cNvCxnSpPr>
                <a:cxnSpLocks noChangeShapeType="1"/>
                <a:stCxn id="20511" idx="0"/>
                <a:endCxn id="20510" idx="2"/>
              </p:cNvCxnSpPr>
              <p:nvPr/>
            </p:nvCxnSpPr>
            <p:spPr bwMode="auto">
              <a:xfrm flipV="1">
                <a:off x="3696" y="3216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19" name="AutoShape 42"/>
              <p:cNvCxnSpPr>
                <a:cxnSpLocks noChangeShapeType="1"/>
                <a:stCxn id="20510" idx="0"/>
                <a:endCxn id="20509" idx="2"/>
              </p:cNvCxnSpPr>
              <p:nvPr/>
            </p:nvCxnSpPr>
            <p:spPr bwMode="auto">
              <a:xfrm flipV="1">
                <a:off x="3696" y="2688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0" name="AutoShape 43"/>
              <p:cNvCxnSpPr>
                <a:cxnSpLocks noChangeShapeType="1"/>
                <a:stCxn id="20509" idx="0"/>
                <a:endCxn id="20529" idx="2"/>
              </p:cNvCxnSpPr>
              <p:nvPr/>
            </p:nvCxnSpPr>
            <p:spPr bwMode="auto">
              <a:xfrm flipV="1">
                <a:off x="3696" y="2208"/>
                <a:ext cx="0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1" name="AutoShape 44"/>
              <p:cNvCxnSpPr>
                <a:cxnSpLocks noChangeShapeType="1"/>
                <a:stCxn id="20514" idx="0"/>
                <a:endCxn id="20513" idx="2"/>
              </p:cNvCxnSpPr>
              <p:nvPr/>
            </p:nvCxnSpPr>
            <p:spPr bwMode="auto">
              <a:xfrm flipV="1">
                <a:off x="4272" y="3216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2" name="AutoShape 45"/>
              <p:cNvCxnSpPr>
                <a:cxnSpLocks noChangeShapeType="1"/>
                <a:stCxn id="20513" idx="0"/>
                <a:endCxn id="20512" idx="2"/>
              </p:cNvCxnSpPr>
              <p:nvPr/>
            </p:nvCxnSpPr>
            <p:spPr bwMode="auto">
              <a:xfrm flipV="1">
                <a:off x="4272" y="2688"/>
                <a:ext cx="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3" name="AutoShape 46"/>
              <p:cNvCxnSpPr>
                <a:cxnSpLocks noChangeShapeType="1"/>
                <a:stCxn id="20512" idx="0"/>
                <a:endCxn id="20529" idx="2"/>
              </p:cNvCxnSpPr>
              <p:nvPr/>
            </p:nvCxnSpPr>
            <p:spPr bwMode="auto">
              <a:xfrm flipH="1" flipV="1">
                <a:off x="3696" y="2208"/>
                <a:ext cx="576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4" name="AutoShape 47"/>
              <p:cNvCxnSpPr>
                <a:cxnSpLocks noChangeShapeType="1"/>
                <a:stCxn id="20495" idx="0"/>
                <a:endCxn id="20506" idx="2"/>
              </p:cNvCxnSpPr>
              <p:nvPr/>
            </p:nvCxnSpPr>
            <p:spPr bwMode="auto">
              <a:xfrm flipV="1">
                <a:off x="2496" y="2688"/>
                <a:ext cx="624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5" name="AutoShape 48"/>
              <p:cNvCxnSpPr>
                <a:cxnSpLocks noChangeShapeType="1"/>
                <a:stCxn id="20508" idx="0"/>
                <a:endCxn id="20495" idx="2"/>
              </p:cNvCxnSpPr>
              <p:nvPr/>
            </p:nvCxnSpPr>
            <p:spPr bwMode="auto">
              <a:xfrm flipH="1" flipV="1">
                <a:off x="2496" y="3216"/>
                <a:ext cx="624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6" name="AutoShape 49"/>
              <p:cNvCxnSpPr>
                <a:cxnSpLocks noChangeShapeType="1"/>
                <a:stCxn id="20493" idx="0"/>
                <a:endCxn id="20507" idx="2"/>
              </p:cNvCxnSpPr>
              <p:nvPr/>
            </p:nvCxnSpPr>
            <p:spPr bwMode="auto">
              <a:xfrm flipV="1">
                <a:off x="1920" y="3216"/>
                <a:ext cx="1200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527" name="AutoShape 50"/>
              <p:cNvCxnSpPr>
                <a:cxnSpLocks noChangeShapeType="1"/>
                <a:stCxn id="20506" idx="0"/>
                <a:endCxn id="20528" idx="2"/>
              </p:cNvCxnSpPr>
              <p:nvPr/>
            </p:nvCxnSpPr>
            <p:spPr bwMode="auto">
              <a:xfrm flipH="1" flipV="1">
                <a:off x="1920" y="2208"/>
                <a:ext cx="1200" cy="3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20487" name="Picture 5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2448"/>
              <a:ext cx="32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Titre 8"/>
          <p:cNvSpPr txBox="1">
            <a:spLocks/>
          </p:cNvSpPr>
          <p:nvPr/>
        </p:nvSpPr>
        <p:spPr>
          <a:xfrm>
            <a:off x="482684" y="216315"/>
            <a:ext cx="6172200" cy="410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SC COMO VENTAJA COMPETITIVA</a:t>
            </a:r>
          </a:p>
        </p:txBody>
      </p:sp>
    </p:spTree>
    <p:extLst>
      <p:ext uri="{BB962C8B-B14F-4D97-AF65-F5344CB8AC3E}">
        <p14:creationId xmlns:p14="http://schemas.microsoft.com/office/powerpoint/2010/main" val="287489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FF7EE9F-E1CB-1E4E-B44A-255D6921C4E4}"/>
              </a:ext>
            </a:extLst>
          </p:cNvPr>
          <p:cNvSpPr txBox="1"/>
          <p:nvPr/>
        </p:nvSpPr>
        <p:spPr>
          <a:xfrm>
            <a:off x="1611081" y="3526273"/>
            <a:ext cx="59653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dirty="0" err="1"/>
              <a:t>Caveat</a:t>
            </a:r>
            <a:r>
              <a:rPr lang="es-AR" sz="1350" dirty="0"/>
              <a:t> </a:t>
            </a:r>
            <a:r>
              <a:rPr lang="es-AR" sz="1350" dirty="0" err="1"/>
              <a:t>emptor</a:t>
            </a:r>
            <a:r>
              <a:rPr lang="es-AR" sz="1350" dirty="0"/>
              <a:t>​ es una frase en latín que significa «cuidado por parte del comprador». Otras traducciones menos literales serían «el comprador asume el riesgo» o «como está es como se vende, asuma el riesgo».</a:t>
            </a:r>
            <a:endParaRPr lang="es-ES_tradnl" sz="1350" dirty="0"/>
          </a:p>
        </p:txBody>
      </p:sp>
      <p:pic>
        <p:nvPicPr>
          <p:cNvPr id="1026" name="Picture 2" descr="🥇Caveat Emptor 【 2021 】| Enor Cerna">
            <a:extLst>
              <a:ext uri="{FF2B5EF4-FFF2-40B4-BE49-F238E27FC236}">
                <a16:creationId xmlns:a16="http://schemas.microsoft.com/office/drawing/2014/main" id="{BD0FCA14-88B2-C143-8725-2F4512EA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7002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8">
            <a:extLst>
              <a:ext uri="{FF2B5EF4-FFF2-40B4-BE49-F238E27FC236}">
                <a16:creationId xmlns:a16="http://schemas.microsoft.com/office/drawing/2014/main" id="{6B5226C2-5F82-5249-B732-76D76F22324E}"/>
              </a:ext>
            </a:extLst>
          </p:cNvPr>
          <p:cNvSpPr txBox="1">
            <a:spLocks/>
          </p:cNvSpPr>
          <p:nvPr/>
        </p:nvSpPr>
        <p:spPr>
          <a:xfrm>
            <a:off x="179512" y="171711"/>
            <a:ext cx="8964488" cy="82073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PROBLEMAS DE LAS RELACIONES COLABORATIVAS….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8DD8DE3-E3BD-C743-B364-DB2E52720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733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82BE6A-C87A-494E-9FD9-8E3CFEC55C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0178" y="152941"/>
            <a:ext cx="7254237" cy="410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cap="none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s-ES_tradnl" sz="2800" b="1" kern="1200" cap="none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NCREMENTOS DE A POQUITO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C7B8C2-7436-3F44-8A5E-E054ADBE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23" y="1240077"/>
            <a:ext cx="6479892" cy="31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3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329878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altLang="es-AR" sz="2000" b="1">
                <a:solidFill>
                  <a:srgbClr val="000066"/>
                </a:solidFill>
                <a:latin typeface="Verdana" pitchFamily="34" charset="0"/>
              </a:rPr>
              <a:t>Ademas… Generamos Contenidos</a:t>
            </a:r>
            <a:endParaRPr lang="es-ES" altLang="es-AR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9399AB-73E1-B148-ADAF-5E9C9CE99FE5}"/>
              </a:ext>
            </a:extLst>
          </p:cNvPr>
          <p:cNvSpPr txBox="1"/>
          <p:nvPr/>
        </p:nvSpPr>
        <p:spPr>
          <a:xfrm>
            <a:off x="251520" y="186444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/>
              <a:t>PODCAST ESPECIALIZADO EN COMPRAS LATINOAMERICANAS</a:t>
            </a:r>
          </a:p>
        </p:txBody>
      </p:sp>
      <p:pic>
        <p:nvPicPr>
          <p:cNvPr id="5" name="Picture 1" descr="Captura de pantalla 2020-10-13 a las 12.15.12 p.m..png">
            <a:extLst>
              <a:ext uri="{FF2B5EF4-FFF2-40B4-BE49-F238E27FC236}">
                <a16:creationId xmlns:a16="http://schemas.microsoft.com/office/drawing/2014/main" id="{CF4FE023-D1CE-AC4E-84C8-E6EFD8391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64444"/>
            <a:ext cx="2088232" cy="2540000"/>
          </a:xfrm>
          <a:prstGeom prst="rect">
            <a:avLst/>
          </a:prstGeom>
        </p:spPr>
      </p:pic>
      <p:pic>
        <p:nvPicPr>
          <p:cNvPr id="6" name="Picture 2" descr="Café com Comprador | LinkedIn">
            <a:extLst>
              <a:ext uri="{FF2B5EF4-FFF2-40B4-BE49-F238E27FC236}">
                <a16:creationId xmlns:a16="http://schemas.microsoft.com/office/drawing/2014/main" id="{CC1B34F7-C026-0E44-B2FB-CB9D1592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036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94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82BE6A-C87A-494E-9FD9-8E3CFEC55C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347" y="327431"/>
            <a:ext cx="8473440" cy="4095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6350" marR="3175" algn="l" defTabSz="457200" rtl="0">
              <a:lnSpc>
                <a:spcPts val="3215"/>
              </a:lnSpc>
            </a:pPr>
            <a:r>
              <a:rPr lang="es-ES_tradnl" sz="2800" cap="none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s-ES_tradnl" sz="2800" b="1" kern="1200" cap="none" dirty="0">
                <a:solidFill>
                  <a:srgbClr val="084E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ALO DE HOCKEY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5A1238-D1C4-DD48-B85D-898C8766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85631"/>
            <a:ext cx="6858000" cy="31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0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DC72E6-C2F1-9F4C-9C18-471BDFDA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26" y="1869147"/>
            <a:ext cx="4838178" cy="218648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E68FDD-8179-9F42-9A6F-E60EA2BF1F79}"/>
              </a:ext>
            </a:extLst>
          </p:cNvPr>
          <p:cNvSpPr txBox="1"/>
          <p:nvPr/>
        </p:nvSpPr>
        <p:spPr>
          <a:xfrm>
            <a:off x="467544" y="178717"/>
            <a:ext cx="7906332" cy="4103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PENDIENTE SILENCIOSA</a:t>
            </a:r>
          </a:p>
        </p:txBody>
      </p:sp>
    </p:spTree>
    <p:extLst>
      <p:ext uri="{BB962C8B-B14F-4D97-AF65-F5344CB8AC3E}">
        <p14:creationId xmlns:p14="http://schemas.microsoft.com/office/powerpoint/2010/main" val="2417861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AF237D07-DB67-A640-8282-4DB891B7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5072"/>
            <a:ext cx="590550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ESTRUCTURA DE COSTOS. QUE ES?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A2BFA9-4C2C-F24C-8F6F-49410F413237}"/>
              </a:ext>
            </a:extLst>
          </p:cNvPr>
          <p:cNvSpPr txBox="1"/>
          <p:nvPr/>
        </p:nvSpPr>
        <p:spPr>
          <a:xfrm>
            <a:off x="395536" y="771550"/>
            <a:ext cx="820891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_tradnl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Una forma de manejar la relación basada en confianza mutua.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Se enmarca dentro de SRM y la búsqueda de eficiencias y mejoras en conjunto. Hace sentido!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Es la puerta a esquemas más avanzados de colaboración como </a:t>
            </a:r>
            <a:r>
              <a:rPr lang="es-ES_tradnl" dirty="0" err="1"/>
              <a:t>Joint</a:t>
            </a:r>
            <a:r>
              <a:rPr lang="es-ES_tradnl" dirty="0"/>
              <a:t> I+D o </a:t>
            </a:r>
            <a:r>
              <a:rPr lang="es-ES_tradnl" dirty="0" err="1"/>
              <a:t>gain</a:t>
            </a:r>
            <a:r>
              <a:rPr lang="es-ES_tradnl" dirty="0"/>
              <a:t> </a:t>
            </a:r>
            <a:r>
              <a:rPr lang="es-ES_tradnl" dirty="0" err="1"/>
              <a:t>sharing</a:t>
            </a:r>
            <a:r>
              <a:rPr lang="es-ES_tradnl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Es una forma colaborativa que requiere tiempo y esfuerzo.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Hace que el costo sea transparente a ambos ( al menos MP y MMOO)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Alinea muchas veces los intereses del Vendedor y el comprador.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4790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7" name="Object 3"/>
          <p:cNvGraphicFramePr>
            <a:graphicFrameLocks/>
          </p:cNvGraphicFramePr>
          <p:nvPr/>
        </p:nvGraphicFramePr>
        <p:xfrm>
          <a:off x="2847975" y="734616"/>
          <a:ext cx="1457325" cy="391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Graphique" r:id="rId4" imgW="1905000" imgH="5143500" progId="MSGraph.Chart.8">
                  <p:embed followColorScheme="full"/>
                </p:oleObj>
              </mc:Choice>
              <mc:Fallback>
                <p:oleObj name="Graphique" r:id="rId4" imgW="1905000" imgH="5143500" progId="MSGraph.Chart.8">
                  <p:embed followColorScheme="full"/>
                  <p:pic>
                    <p:nvPicPr>
                      <p:cNvPr id="7782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847975" y="734616"/>
                        <a:ext cx="1457325" cy="391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gray">
          <a:xfrm>
            <a:off x="2000250" y="1450182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/>
              <a:t>Raw materials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2000250" y="3914776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Overheads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gray">
          <a:xfrm>
            <a:off x="2000250" y="2262188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 err="1"/>
              <a:t>Energía</a:t>
            </a:r>
            <a:endParaRPr lang="en-US" sz="1050" b="1" dirty="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gray">
          <a:xfrm>
            <a:off x="2000250" y="2953942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MMOO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gray">
          <a:xfrm>
            <a:off x="3136107" y="3914776"/>
            <a:ext cx="252633" cy="1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50031" lvl="1" indent="-107156" defTabSz="671513">
              <a:lnSpc>
                <a:spcPct val="95000"/>
              </a:lnSpc>
              <a:buClr>
                <a:srgbClr val="F7A30A"/>
              </a:buClr>
              <a:buFontTx/>
              <a:buChar char="–"/>
            </a:pPr>
            <a:endParaRPr lang="en-GB" sz="900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2000250" y="4413648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 err="1"/>
              <a:t>Ganancias</a:t>
            </a:r>
            <a:endParaRPr lang="en-US" sz="1050" b="1" dirty="0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gray">
          <a:xfrm>
            <a:off x="2000250" y="1890713"/>
            <a:ext cx="55784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/>
              <a:t>Packaging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gray">
          <a:xfrm flipH="1">
            <a:off x="2000250" y="4618435"/>
            <a:ext cx="2800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gray">
          <a:xfrm flipH="1">
            <a:off x="2000250" y="4375547"/>
            <a:ext cx="106799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gray">
          <a:xfrm flipH="1">
            <a:off x="2000250" y="3894535"/>
            <a:ext cx="10906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gray">
          <a:xfrm flipH="1">
            <a:off x="2000251" y="2928939"/>
            <a:ext cx="1059656" cy="714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gray">
          <a:xfrm flipH="1" flipV="1">
            <a:off x="2000251" y="2212182"/>
            <a:ext cx="1088231" cy="83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gray">
          <a:xfrm flipH="1">
            <a:off x="2000251" y="1853804"/>
            <a:ext cx="110371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gray">
          <a:xfrm flipH="1">
            <a:off x="1971676" y="2075260"/>
            <a:ext cx="111799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3069431" y="2064544"/>
            <a:ext cx="95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350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gray">
          <a:xfrm>
            <a:off x="2014539" y="2069307"/>
            <a:ext cx="613951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 err="1"/>
              <a:t>Transporte</a:t>
            </a:r>
            <a:endParaRPr lang="en-US" sz="1050" b="1" dirty="0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D022FD4-842A-F746-A87F-EADCFF85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00" y="195486"/>
            <a:ext cx="7777708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ESTRUCTURA DE COSTOS : EJEMPLO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19FA30-FDDE-5B47-9DD8-8C23164347F3}"/>
              </a:ext>
            </a:extLst>
          </p:cNvPr>
          <p:cNvSpPr txBox="1"/>
          <p:nvPr/>
        </p:nvSpPr>
        <p:spPr>
          <a:xfrm>
            <a:off x="4644008" y="134761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20%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3D7DA2-8BB6-5347-B168-37A93C8D1EBD}"/>
              </a:ext>
            </a:extLst>
          </p:cNvPr>
          <p:cNvSpPr txBox="1"/>
          <p:nvPr/>
        </p:nvSpPr>
        <p:spPr>
          <a:xfrm>
            <a:off x="4644008" y="177037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9%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36DBEFA-AC71-3C49-9504-55A552AF1175}"/>
              </a:ext>
            </a:extLst>
          </p:cNvPr>
          <p:cNvSpPr txBox="1"/>
          <p:nvPr/>
        </p:nvSpPr>
        <p:spPr>
          <a:xfrm>
            <a:off x="4644008" y="198639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5%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6F6E46F-B4E9-5E43-96F7-D5230D321BF3}"/>
              </a:ext>
            </a:extLst>
          </p:cNvPr>
          <p:cNvSpPr txBox="1"/>
          <p:nvPr/>
        </p:nvSpPr>
        <p:spPr>
          <a:xfrm>
            <a:off x="4572000" y="23359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17%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6683E63-EB21-1A48-9E81-60CCB46F909B}"/>
              </a:ext>
            </a:extLst>
          </p:cNvPr>
          <p:cNvSpPr txBox="1"/>
          <p:nvPr/>
        </p:nvSpPr>
        <p:spPr>
          <a:xfrm>
            <a:off x="4572000" y="320007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30%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5FDFB2D-9181-7747-B3BA-8EC69B00582C}"/>
              </a:ext>
            </a:extLst>
          </p:cNvPr>
          <p:cNvSpPr txBox="1"/>
          <p:nvPr/>
        </p:nvSpPr>
        <p:spPr>
          <a:xfrm>
            <a:off x="4572000" y="39201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10%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107C014-EC32-1944-956C-B2BC00FAC8DD}"/>
              </a:ext>
            </a:extLst>
          </p:cNvPr>
          <p:cNvSpPr txBox="1"/>
          <p:nvPr/>
        </p:nvSpPr>
        <p:spPr>
          <a:xfrm>
            <a:off x="4572000" y="429994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9%</a:t>
            </a:r>
          </a:p>
        </p:txBody>
      </p:sp>
    </p:spTree>
    <p:extLst>
      <p:ext uri="{BB962C8B-B14F-4D97-AF65-F5344CB8AC3E}">
        <p14:creationId xmlns:p14="http://schemas.microsoft.com/office/powerpoint/2010/main" val="297468231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gray">
          <a:xfrm>
            <a:off x="1942728" y="1947182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INSUMOS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2000250" y="4083918"/>
            <a:ext cx="914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Overheads + </a:t>
            </a:r>
            <a:r>
              <a:rPr lang="en-US" sz="1050" b="1" dirty="0" err="1"/>
              <a:t>Margen</a:t>
            </a:r>
            <a:endParaRPr lang="en-US" sz="1050" b="1" dirty="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gray">
          <a:xfrm>
            <a:off x="2000250" y="3291830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MMOO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gray">
          <a:xfrm>
            <a:off x="3136107" y="3914776"/>
            <a:ext cx="252633" cy="1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50031" lvl="1" indent="-107156" defTabSz="671513">
              <a:lnSpc>
                <a:spcPct val="95000"/>
              </a:lnSpc>
              <a:buClr>
                <a:srgbClr val="F7A30A"/>
              </a:buClr>
              <a:buFontTx/>
              <a:buChar char="–"/>
            </a:pPr>
            <a:endParaRPr lang="en-GB" sz="900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gray">
          <a:xfrm flipH="1">
            <a:off x="2000250" y="4618435"/>
            <a:ext cx="2800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4335066" y="1445069"/>
            <a:ext cx="1880643" cy="5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0B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¿Cuál es el más relevante?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¿Cuánto Pesa?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¿Su precio de qué depende?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4427984" y="3198539"/>
            <a:ext cx="1814920" cy="38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0B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 ¿Cuanto pesa?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¿Su precio de qué depende</a:t>
            </a: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4335067" y="3848091"/>
            <a:ext cx="2109141" cy="95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0B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 Sale por diferencia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s-ES_tradnl" sz="1100" dirty="0">
                <a:latin typeface="+mn-lt"/>
              </a:rPr>
              <a:t>No me importa cuanto de cada uno.</a:t>
            </a:r>
          </a:p>
          <a:p>
            <a:pPr>
              <a:lnSpc>
                <a:spcPct val="85000"/>
              </a:lnSpc>
            </a:pPr>
            <a:r>
              <a:rPr lang="es-ES_tradnl" sz="1100" dirty="0">
                <a:latin typeface="+mn-lt"/>
              </a:rPr>
              <a:t> Es el negocio del proveedor hacer que el </a:t>
            </a:r>
            <a:r>
              <a:rPr lang="es-ES_tradnl" sz="1100" dirty="0" err="1">
                <a:latin typeface="+mn-lt"/>
              </a:rPr>
              <a:t>overhead</a:t>
            </a:r>
            <a:r>
              <a:rPr lang="es-ES_tradnl" sz="1100" dirty="0">
                <a:latin typeface="+mn-lt"/>
              </a:rPr>
              <a:t> sea chico y su ganancia grande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D022FD4-842A-F746-A87F-EADCFF85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00" y="195486"/>
            <a:ext cx="590550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ESTRUCTURA DE COSTOS: SIMPLIFICADO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6B4D27-0B83-B048-AA32-A56BE8464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48382"/>
            <a:ext cx="1447800" cy="3911600"/>
          </a:xfrm>
          <a:prstGeom prst="rect">
            <a:avLst/>
          </a:prstGeom>
        </p:spPr>
      </p:pic>
      <p:sp>
        <p:nvSpPr>
          <p:cNvPr id="11" name="Abrir llave 10">
            <a:extLst>
              <a:ext uri="{FF2B5EF4-FFF2-40B4-BE49-F238E27FC236}">
                <a16:creationId xmlns:a16="http://schemas.microsoft.com/office/drawing/2014/main" id="{FBED1264-704E-C34D-BCA2-A2BDE124DF7B}"/>
              </a:ext>
            </a:extLst>
          </p:cNvPr>
          <p:cNvSpPr/>
          <p:nvPr/>
        </p:nvSpPr>
        <p:spPr>
          <a:xfrm>
            <a:off x="2800350" y="1131590"/>
            <a:ext cx="259482" cy="182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Abrir llave 34">
            <a:extLst>
              <a:ext uri="{FF2B5EF4-FFF2-40B4-BE49-F238E27FC236}">
                <a16:creationId xmlns:a16="http://schemas.microsoft.com/office/drawing/2014/main" id="{B131B4CE-7060-8E46-A3F1-5C9E9831210C}"/>
              </a:ext>
            </a:extLst>
          </p:cNvPr>
          <p:cNvSpPr/>
          <p:nvPr/>
        </p:nvSpPr>
        <p:spPr>
          <a:xfrm>
            <a:off x="2800350" y="2931790"/>
            <a:ext cx="259482" cy="9627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Abrir llave 35">
            <a:extLst>
              <a:ext uri="{FF2B5EF4-FFF2-40B4-BE49-F238E27FC236}">
                <a16:creationId xmlns:a16="http://schemas.microsoft.com/office/drawing/2014/main" id="{4625413A-42A4-314F-B45F-2DB3B1D9D3A5}"/>
              </a:ext>
            </a:extLst>
          </p:cNvPr>
          <p:cNvSpPr/>
          <p:nvPr/>
        </p:nvSpPr>
        <p:spPr>
          <a:xfrm>
            <a:off x="2800350" y="3894533"/>
            <a:ext cx="252633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498083-AC0E-0041-B27F-88726BE9ED96}"/>
              </a:ext>
            </a:extLst>
          </p:cNvPr>
          <p:cNvSpPr txBox="1"/>
          <p:nvPr/>
        </p:nvSpPr>
        <p:spPr>
          <a:xfrm>
            <a:off x="6660232" y="159787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51% Cobre 70% y Energía 30%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4B92122-1EEF-8D4E-841D-034B40CC8074}"/>
              </a:ext>
            </a:extLst>
          </p:cNvPr>
          <p:cNvSpPr txBox="1"/>
          <p:nvPr/>
        </p:nvSpPr>
        <p:spPr>
          <a:xfrm>
            <a:off x="6723805" y="3005539"/>
            <a:ext cx="188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20%  Sueldos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AAD3110-7177-D04F-9BD4-2F45CB09C6DD}"/>
              </a:ext>
            </a:extLst>
          </p:cNvPr>
          <p:cNvSpPr txBox="1"/>
          <p:nvPr/>
        </p:nvSpPr>
        <p:spPr>
          <a:xfrm>
            <a:off x="6732240" y="4002618"/>
            <a:ext cx="188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29% GG y Margen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5A95B-CEE3-BD42-8644-147BFC608591}"/>
              </a:ext>
            </a:extLst>
          </p:cNvPr>
          <p:cNvSpPr txBox="1"/>
          <p:nvPr/>
        </p:nvSpPr>
        <p:spPr>
          <a:xfrm>
            <a:off x="6732240" y="780030"/>
            <a:ext cx="168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accent1"/>
                </a:solidFill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168293640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AF237D07-DB67-A640-8282-4DB891B7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395072"/>
            <a:ext cx="7849567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ESTRUCTURA DE COSTOS. ARMADO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1E68FF-6120-3D4F-87F7-DD586358AF6C}"/>
              </a:ext>
            </a:extLst>
          </p:cNvPr>
          <p:cNvSpPr txBox="1"/>
          <p:nvPr/>
        </p:nvSpPr>
        <p:spPr>
          <a:xfrm>
            <a:off x="827584" y="1032604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Fuentes de Datos /Armado  y monitoreo</a:t>
            </a:r>
          </a:p>
          <a:p>
            <a:pPr marL="342900" indent="-342900">
              <a:buAutoNum type="alphaLcParenR"/>
            </a:pPr>
            <a:r>
              <a:rPr lang="es-ES_tradnl" dirty="0"/>
              <a:t>El </a:t>
            </a:r>
            <a:r>
              <a:rPr lang="es-ES_tradnl" dirty="0" err="1"/>
              <a:t>RFi</a:t>
            </a:r>
            <a:endParaRPr lang="es-ES_tradnl" dirty="0"/>
          </a:p>
          <a:p>
            <a:pPr marL="342900" indent="-342900">
              <a:buAutoNum type="alphaLcParenR"/>
            </a:pPr>
            <a:r>
              <a:rPr lang="es-ES_tradnl" dirty="0"/>
              <a:t>La web (https://</a:t>
            </a:r>
            <a:r>
              <a:rPr lang="es-ES_tradnl" dirty="0" err="1"/>
              <a:t>www.youtube.com</a:t>
            </a:r>
            <a:r>
              <a:rPr lang="es-ES_tradnl" dirty="0"/>
              <a:t>/</a:t>
            </a:r>
            <a:r>
              <a:rPr lang="es-ES_tradnl" dirty="0" err="1"/>
              <a:t>watch?v</a:t>
            </a:r>
            <a:r>
              <a:rPr lang="es-ES_tradnl" dirty="0"/>
              <a:t>=CJyzbE7mmYc)</a:t>
            </a:r>
          </a:p>
          <a:p>
            <a:endParaRPr lang="es-ES_tradnl" dirty="0"/>
          </a:p>
          <a:p>
            <a:r>
              <a:rPr lang="es-ES_tradnl" dirty="0"/>
              <a:t>Precisión</a:t>
            </a:r>
          </a:p>
          <a:p>
            <a:pPr marL="342900" indent="-342900">
              <a:buAutoNum type="alphaLcParenR"/>
            </a:pPr>
            <a:r>
              <a:rPr lang="es-ES_tradnl" dirty="0"/>
              <a:t>Variable clave</a:t>
            </a:r>
          </a:p>
          <a:p>
            <a:pPr marL="342900" indent="-342900">
              <a:buAutoNum type="alphaLcParenR"/>
            </a:pPr>
            <a:r>
              <a:rPr lang="es-ES_tradnl" dirty="0"/>
              <a:t>Error aceptable</a:t>
            </a:r>
          </a:p>
          <a:p>
            <a:pPr marL="342900" indent="-342900">
              <a:buAutoNum type="alphaLcParenR"/>
            </a:pPr>
            <a:r>
              <a:rPr lang="es-ES_tradnl" dirty="0" err="1"/>
              <a:t>Market</a:t>
            </a:r>
            <a:r>
              <a:rPr lang="es-ES_tradnl" dirty="0"/>
              <a:t> </a:t>
            </a:r>
            <a:r>
              <a:rPr lang="es-ES_tradnl" dirty="0" err="1"/>
              <a:t>testing</a:t>
            </a:r>
            <a:endParaRPr lang="es-ES_tradnl" dirty="0"/>
          </a:p>
          <a:p>
            <a:endParaRPr lang="es-ES_tradnl" dirty="0"/>
          </a:p>
          <a:p>
            <a:r>
              <a:rPr lang="es-ES_tradnl" dirty="0"/>
              <a:t>Validación</a:t>
            </a:r>
          </a:p>
          <a:p>
            <a:pPr marL="342900" indent="-342900">
              <a:buAutoNum type="alphaLcParenR"/>
            </a:pPr>
            <a:r>
              <a:rPr lang="es-ES_tradnl" dirty="0"/>
              <a:t>Proceso de mejora continua.</a:t>
            </a:r>
          </a:p>
          <a:p>
            <a:pPr marL="342900" indent="-342900">
              <a:buAutoNum type="alphaLcParenR"/>
            </a:pPr>
            <a:r>
              <a:rPr lang="es-ES_tradnl" dirty="0"/>
              <a:t>Que pasa con las eficiencias.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868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53679A-55CA-2247-96BE-A70DC4BB2DE8}"/>
              </a:ext>
            </a:extLst>
          </p:cNvPr>
          <p:cNvSpPr/>
          <p:nvPr/>
        </p:nvSpPr>
        <p:spPr>
          <a:xfrm>
            <a:off x="755576" y="699542"/>
            <a:ext cx="69847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latin typeface="CIDFont+F1"/>
              </a:rPr>
              <a:t>Fuentes de Información GRATIS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www.eia.gov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 </a:t>
            </a:r>
            <a:endParaRPr lang="es-AR" sz="1400" dirty="0"/>
          </a:p>
          <a:p>
            <a:r>
              <a:rPr lang="es-AR" sz="1400" dirty="0" err="1">
                <a:latin typeface="CIDFont+F1"/>
              </a:rPr>
              <a:t>Agriculture</a:t>
            </a:r>
            <a:r>
              <a:rPr lang="es-AR" sz="1400" dirty="0">
                <a:latin typeface="CIDFont+F1"/>
              </a:rPr>
              <a:t>, </a:t>
            </a:r>
            <a:r>
              <a:rPr lang="es-AR" sz="1400" dirty="0" err="1">
                <a:latin typeface="CIDFont+F1"/>
              </a:rPr>
              <a:t>Metals</a:t>
            </a:r>
            <a:r>
              <a:rPr lang="es-AR" sz="1400" dirty="0">
                <a:latin typeface="CIDFont+F1"/>
              </a:rPr>
              <a:t>, </a:t>
            </a:r>
            <a:r>
              <a:rPr lang="es-AR" sz="1400" dirty="0" err="1">
                <a:latin typeface="CIDFont+F1"/>
              </a:rPr>
              <a:t>Energy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Futures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for</a:t>
            </a:r>
            <a:r>
              <a:rPr lang="es-AR" sz="1400" dirty="0">
                <a:latin typeface="CIDFont+F1"/>
              </a:rPr>
              <a:t> North </a:t>
            </a:r>
            <a:r>
              <a:rPr lang="es-AR" sz="1400" dirty="0" err="1">
                <a:latin typeface="CIDFont+F1"/>
              </a:rPr>
              <a:t>America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www.cmegroup.com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/trading/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products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/#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pageNumber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=1&amp;sortAsc=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false&amp;sortField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=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oi&amp;group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=8 </a:t>
            </a:r>
            <a:endParaRPr lang="es-AR" sz="1400" dirty="0"/>
          </a:p>
          <a:p>
            <a:r>
              <a:rPr lang="es-AR" sz="1400" dirty="0" err="1">
                <a:latin typeface="CIDFont+F1"/>
              </a:rPr>
              <a:t>Agriculture</a:t>
            </a:r>
            <a:r>
              <a:rPr lang="es-AR" sz="1400" dirty="0">
                <a:latin typeface="CIDFont+F1"/>
              </a:rPr>
              <a:t>, </a:t>
            </a:r>
            <a:r>
              <a:rPr lang="es-AR" sz="1400" dirty="0" err="1">
                <a:latin typeface="CIDFont+F1"/>
              </a:rPr>
              <a:t>Metals</a:t>
            </a:r>
            <a:r>
              <a:rPr lang="es-AR" sz="1400" dirty="0">
                <a:latin typeface="CIDFont+F1"/>
              </a:rPr>
              <a:t>, </a:t>
            </a:r>
            <a:r>
              <a:rPr lang="es-AR" sz="1400" dirty="0" err="1">
                <a:latin typeface="CIDFont+F1"/>
              </a:rPr>
              <a:t>Energy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Futures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for</a:t>
            </a:r>
            <a:r>
              <a:rPr lang="es-AR" sz="1400" dirty="0">
                <a:latin typeface="CIDFont+F1"/>
              </a:rPr>
              <a:t> North </a:t>
            </a:r>
            <a:r>
              <a:rPr lang="es-AR" sz="1400" dirty="0" err="1">
                <a:latin typeface="CIDFont+F1"/>
              </a:rPr>
              <a:t>America</a:t>
            </a:r>
            <a:r>
              <a:rPr lang="es-AR" sz="1400" dirty="0">
                <a:latin typeface="CIDFont+F1"/>
              </a:rPr>
              <a:t> and </a:t>
            </a:r>
            <a:r>
              <a:rPr lang="es-AR" sz="1400" dirty="0" err="1">
                <a:latin typeface="CIDFont+F1"/>
              </a:rPr>
              <a:t>Europe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www.theice.com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index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 err="1">
                <a:latin typeface="CIDFont+F1"/>
              </a:rPr>
              <a:t>European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Statistics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ec.europa.eu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eurostat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/data/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database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 http://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sdw.ecb.europa.eu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home.do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 err="1">
                <a:latin typeface="CIDFont+F1"/>
              </a:rPr>
              <a:t>Commodity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Futures</a:t>
            </a:r>
            <a:r>
              <a:rPr lang="es-AR" sz="1400" dirty="0">
                <a:latin typeface="CIDFont+F1"/>
              </a:rPr>
              <a:t>, </a:t>
            </a:r>
            <a:r>
              <a:rPr lang="es-AR" sz="1400" dirty="0" err="1">
                <a:latin typeface="CIDFont+F1"/>
              </a:rPr>
              <a:t>World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Statistics</a:t>
            </a:r>
            <a:r>
              <a:rPr lang="es-AR" sz="1400" dirty="0">
                <a:latin typeface="CIDFont+F1"/>
              </a:rPr>
              <a:t> (PMI, CPI, Labor)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www.investing.com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 </a:t>
            </a:r>
            <a:endParaRPr lang="es-AR" sz="1400" dirty="0"/>
          </a:p>
          <a:p>
            <a:r>
              <a:rPr lang="es-AR" sz="1400" dirty="0">
                <a:latin typeface="CIDFont+F1"/>
              </a:rPr>
              <a:t>Spot and </a:t>
            </a:r>
            <a:r>
              <a:rPr lang="es-AR" sz="1400" dirty="0" err="1">
                <a:latin typeface="CIDFont+F1"/>
              </a:rPr>
              <a:t>Future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prices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for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Indian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Agricultural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Products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www.ncdex.com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MarketData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FuturePrices.aspx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latin typeface="CIDFont+F1"/>
              </a:rPr>
              <a:t>USA </a:t>
            </a:r>
            <a:r>
              <a:rPr lang="es-AR" sz="1400" dirty="0" err="1">
                <a:latin typeface="CIDFont+F1"/>
              </a:rPr>
              <a:t>Agricultural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Products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usda.library.cornell.edu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concern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publications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/c821gj76b </a:t>
            </a:r>
            <a:endParaRPr lang="es-AR" sz="1400" dirty="0"/>
          </a:p>
          <a:p>
            <a:r>
              <a:rPr lang="es-AR" sz="1400" dirty="0" err="1">
                <a:latin typeface="CIDFont+F1"/>
              </a:rPr>
              <a:t>Commodity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Prices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www.imf.org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/en/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Research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commodity-prices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latin typeface="CIDFont+F1"/>
              </a:rPr>
              <a:t>Base </a:t>
            </a:r>
            <a:r>
              <a:rPr lang="es-AR" sz="1400" dirty="0" err="1">
                <a:latin typeface="CIDFont+F1"/>
              </a:rPr>
              <a:t>Oil</a:t>
            </a:r>
            <a:r>
              <a:rPr lang="es-AR" sz="1400" dirty="0">
                <a:latin typeface="CIDFont+F1"/>
              </a:rPr>
              <a:t> </a:t>
            </a:r>
            <a:r>
              <a:rPr lang="es-AR" sz="1400" dirty="0" err="1">
                <a:latin typeface="CIDFont+F1"/>
              </a:rPr>
              <a:t>Prices</a:t>
            </a:r>
            <a:r>
              <a:rPr lang="es-AR" sz="1400" dirty="0">
                <a:latin typeface="CIDFont+F1"/>
              </a:rPr>
              <a:t> </a:t>
            </a:r>
            <a:endParaRPr lang="es-AR" sz="1400" dirty="0"/>
          </a:p>
          <a:p>
            <a:r>
              <a:rPr lang="es-AR" sz="1400" dirty="0">
                <a:solidFill>
                  <a:srgbClr val="0000FF"/>
                </a:solidFill>
                <a:latin typeface="CIDFont+F1"/>
              </a:rPr>
              <a:t>https://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pubs.lubesngreases.com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</a:t>
            </a:r>
            <a:r>
              <a:rPr lang="es-AR" sz="1400" dirty="0" err="1">
                <a:solidFill>
                  <a:srgbClr val="0000FF"/>
                </a:solidFill>
                <a:latin typeface="CIDFont+F1"/>
              </a:rPr>
              <a:t>lubereport-americas</a:t>
            </a:r>
            <a:r>
              <a:rPr lang="es-AR" sz="1400" dirty="0">
                <a:solidFill>
                  <a:srgbClr val="0000FF"/>
                </a:solidFill>
                <a:latin typeface="CIDFont+F1"/>
              </a:rPr>
              <a:t>/ </a:t>
            </a:r>
            <a:endParaRPr lang="es-A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5AFBB-FE58-7E4C-8333-EE4D8658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5486"/>
            <a:ext cx="8569790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ESTRUCTURA DE COSTOS: DATOS</a:t>
            </a:r>
          </a:p>
        </p:txBody>
      </p:sp>
    </p:spTree>
    <p:extLst>
      <p:ext uri="{BB962C8B-B14F-4D97-AF65-F5344CB8AC3E}">
        <p14:creationId xmlns:p14="http://schemas.microsoft.com/office/powerpoint/2010/main" val="2678184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6DC343C-B900-B648-BF56-FD72C28A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10266"/>
            <a:ext cx="4371826" cy="40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04DC91-5E5B-F844-8A17-5696ED54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3921"/>
            <a:ext cx="8313312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AR" dirty="0"/>
              <a:t>FUTUROS POLIPROPILENO - (DCCPC1)</a:t>
            </a:r>
          </a:p>
        </p:txBody>
      </p:sp>
    </p:spTree>
    <p:extLst>
      <p:ext uri="{BB962C8B-B14F-4D97-AF65-F5344CB8AC3E}">
        <p14:creationId xmlns:p14="http://schemas.microsoft.com/office/powerpoint/2010/main" val="3394192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gray">
          <a:xfrm>
            <a:off x="1942728" y="1947182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INSUMOS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2000250" y="4083918"/>
            <a:ext cx="914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Overheads + </a:t>
            </a:r>
            <a:r>
              <a:rPr lang="en-US" sz="1050" b="1" dirty="0" err="1"/>
              <a:t>Margen</a:t>
            </a:r>
            <a:endParaRPr lang="en-US" sz="1050" b="1" dirty="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gray">
          <a:xfrm>
            <a:off x="2000250" y="3291830"/>
            <a:ext cx="91440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71513">
              <a:spcBef>
                <a:spcPct val="20000"/>
              </a:spcBef>
            </a:pPr>
            <a:r>
              <a:rPr lang="en-US" sz="1050" b="1" dirty="0"/>
              <a:t>MMOO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gray">
          <a:xfrm>
            <a:off x="3136107" y="3914776"/>
            <a:ext cx="252633" cy="13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250031" lvl="1" indent="-107156" defTabSz="671513">
              <a:lnSpc>
                <a:spcPct val="95000"/>
              </a:lnSpc>
              <a:buClr>
                <a:srgbClr val="F7A30A"/>
              </a:buClr>
              <a:buFontTx/>
              <a:buChar char="–"/>
            </a:pPr>
            <a:endParaRPr lang="en-GB" sz="900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gray">
          <a:xfrm flipH="1">
            <a:off x="2000250" y="4618435"/>
            <a:ext cx="2800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350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D022FD4-842A-F746-A87F-EADCFF85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00" y="195486"/>
            <a:ext cx="5905500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BALDES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FBED1264-704E-C34D-BCA2-A2BDE124DF7B}"/>
              </a:ext>
            </a:extLst>
          </p:cNvPr>
          <p:cNvSpPr/>
          <p:nvPr/>
        </p:nvSpPr>
        <p:spPr>
          <a:xfrm>
            <a:off x="2800350" y="1131590"/>
            <a:ext cx="259482" cy="182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Abrir llave 34">
            <a:extLst>
              <a:ext uri="{FF2B5EF4-FFF2-40B4-BE49-F238E27FC236}">
                <a16:creationId xmlns:a16="http://schemas.microsoft.com/office/drawing/2014/main" id="{B131B4CE-7060-8E46-A3F1-5C9E9831210C}"/>
              </a:ext>
            </a:extLst>
          </p:cNvPr>
          <p:cNvSpPr/>
          <p:nvPr/>
        </p:nvSpPr>
        <p:spPr>
          <a:xfrm>
            <a:off x="2800350" y="2931790"/>
            <a:ext cx="259482" cy="9627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Abrir llave 35">
            <a:extLst>
              <a:ext uri="{FF2B5EF4-FFF2-40B4-BE49-F238E27FC236}">
                <a16:creationId xmlns:a16="http://schemas.microsoft.com/office/drawing/2014/main" id="{4625413A-42A4-314F-B45F-2DB3B1D9D3A5}"/>
              </a:ext>
            </a:extLst>
          </p:cNvPr>
          <p:cNvSpPr/>
          <p:nvPr/>
        </p:nvSpPr>
        <p:spPr>
          <a:xfrm>
            <a:off x="2800350" y="3894533"/>
            <a:ext cx="252633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498083-AC0E-0041-B27F-88726BE9ED96}"/>
              </a:ext>
            </a:extLst>
          </p:cNvPr>
          <p:cNvSpPr txBox="1"/>
          <p:nvPr/>
        </p:nvSpPr>
        <p:spPr>
          <a:xfrm>
            <a:off x="3527884" y="14196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75% Polipropileno en USD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AAD3110-7177-D04F-9BD4-2F45CB09C6DD}"/>
              </a:ext>
            </a:extLst>
          </p:cNvPr>
          <p:cNvSpPr txBox="1"/>
          <p:nvPr/>
        </p:nvSpPr>
        <p:spPr>
          <a:xfrm>
            <a:off x="3471864" y="3579862"/>
            <a:ext cx="290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10% Amortización equipos, MMO, Gastos Generales e Impuestos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EE72718-58CA-824A-9DFB-31CC94BADA45}"/>
              </a:ext>
            </a:extLst>
          </p:cNvPr>
          <p:cNvSpPr txBox="1"/>
          <p:nvPr/>
        </p:nvSpPr>
        <p:spPr>
          <a:xfrm>
            <a:off x="3491880" y="25624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15%  MMOO</a:t>
            </a:r>
          </a:p>
        </p:txBody>
      </p:sp>
      <p:pic>
        <p:nvPicPr>
          <p:cNvPr id="11266" name="Picture 2" descr="Baldes 20 L Tacho Plastico Blanco C/ Tapa A Presion Todo Uso">
            <a:extLst>
              <a:ext uri="{FF2B5EF4-FFF2-40B4-BE49-F238E27FC236}">
                <a16:creationId xmlns:a16="http://schemas.microsoft.com/office/drawing/2014/main" id="{F931B4D4-8925-A943-A3D5-CFB4683A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8" y="1305274"/>
            <a:ext cx="36068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7F18B8-B86B-6E47-85D4-593B778130C1}"/>
              </a:ext>
            </a:extLst>
          </p:cNvPr>
          <p:cNvSpPr txBox="1"/>
          <p:nvPr/>
        </p:nvSpPr>
        <p:spPr>
          <a:xfrm>
            <a:off x="5940152" y="134761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90% Virgen</a:t>
            </a:r>
          </a:p>
          <a:p>
            <a:r>
              <a:rPr lang="es-ES_tradnl" dirty="0"/>
              <a:t>10% Reciclado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5C7D01-0136-7640-B656-BD225424F4D6}"/>
              </a:ext>
            </a:extLst>
          </p:cNvPr>
          <p:cNvSpPr txBox="1"/>
          <p:nvPr/>
        </p:nvSpPr>
        <p:spPr>
          <a:xfrm>
            <a:off x="466700" y="756138"/>
            <a:ext cx="223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_tradnl" dirty="0">
                <a:solidFill>
                  <a:schemeClr val="accent1"/>
                </a:solidFill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31205470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9D022FD4-842A-F746-A87F-EADCFF85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29301"/>
            <a:ext cx="8330768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¿COMO USARLAS EN UNA NEGOCIACIÓN?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2C1F0C-697D-DD4B-B65E-9C59B85F5BEE}"/>
              </a:ext>
            </a:extLst>
          </p:cNvPr>
          <p:cNvSpPr txBox="1"/>
          <p:nvPr/>
        </p:nvSpPr>
        <p:spPr>
          <a:xfrm>
            <a:off x="467544" y="1347614"/>
            <a:ext cx="813690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Cuchillo que corta para los dos lados. A la suba y la baja, a su pedido y al nuestro.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No te metas con el margen. Ambos aceptamos que esa discusión es ríspida y no suma (x ahora?)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El margen no se ajusta automáticamente. No somos beneficencia ni podemos asegurar el negocio o la competitividad de nadie.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_tradnl" dirty="0"/>
              <a:t> La estructura de costos es una regla de ajuste entre MARK TO </a:t>
            </a:r>
            <a:r>
              <a:rPr lang="es-ES_tradnl" dirty="0" err="1"/>
              <a:t>MARKETs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3111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eklogo.com/images/A/Alto_Parana-logo-40DF76A0F6-seeklogo.c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16" y="1430182"/>
            <a:ext cx="1296987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6" descr="tyc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653141"/>
            <a:ext cx="1637804" cy="24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8" descr="logo Tentissi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" y="2949606"/>
            <a:ext cx="936625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042162"/>
            <a:ext cx="827602" cy="3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50" name="Picture 61" descr="Nider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0" y="3004375"/>
            <a:ext cx="16557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2" descr="logo Cals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0" y="1234481"/>
            <a:ext cx="1509107" cy="2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3" descr="logo Tyc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52" y="3613573"/>
            <a:ext cx="14398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6" descr="intro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3057954"/>
            <a:ext cx="1223963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http://www.eyelit.com.ar/images/wall/camp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18" y="985228"/>
            <a:ext cx="786315" cy="4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0" descr="Purchasing Courses- Online Courses From Next Level Purchasing 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1" y="2624566"/>
            <a:ext cx="1338263" cy="2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2" descr="Purchasing Courses- Online Courses From Next Level Purchasing 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53141"/>
            <a:ext cx="6223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 descr="achilles20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40293"/>
            <a:ext cx="792162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MaterDe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597367"/>
            <a:ext cx="2016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3" descr="Fundación Médica de Río Negro y Neuquén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435381"/>
            <a:ext cx="1055688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AutoShape 22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63" name="AutoShape 24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pic>
        <p:nvPicPr>
          <p:cNvPr id="6164" name="Picture 4" descr="http://4.bp.blogspot.com/_HmuVHX9hjRo/SkuebwzXOrI/AAAAAAAAB-s/n8NZ7yvV9cU/s200/logo+tia+maruc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29503"/>
            <a:ext cx="105886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 Box 2"/>
          <p:cNvSpPr txBox="1">
            <a:spLocks noChangeArrowheads="1"/>
          </p:cNvSpPr>
          <p:nvPr/>
        </p:nvSpPr>
        <p:spPr bwMode="auto">
          <a:xfrm>
            <a:off x="307976" y="123478"/>
            <a:ext cx="8223249" cy="5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 dirty="0"/>
              <a:t>Clientes</a:t>
            </a:r>
            <a:endParaRPr lang="es-ES" altLang="es-AR" dirty="0"/>
          </a:p>
        </p:txBody>
      </p:sp>
      <p:pic>
        <p:nvPicPr>
          <p:cNvPr id="6166" name="Picture 25" descr="http://www.femechaco.com/publicidad/home/fsalud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057804"/>
            <a:ext cx="1927225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7" descr="http://accionesymercados.com.ar/wp-content/uploads/ypf_image00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7" y="4785552"/>
            <a:ext cx="91916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7" y="4720068"/>
            <a:ext cx="1584325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 descr="http://depositosplazofijo.com.ar/wp-content/uploads/banco-hipotecario3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3" y="930978"/>
            <a:ext cx="1227137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7" y="4609337"/>
            <a:ext cx="158432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3" descr="http://wms-ap.cevalogistics.com/Common/Images/CEVA-Logo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3060281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3" descr="http://www.cariverplate.com.ar/../img-rd/la_previa/escudos/river.jp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3560"/>
            <a:ext cx="869502" cy="7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0" descr="http://1.bp.blogspot.com/_-PNyQ97_btI/Sv3kXOwl9bI/AAAAAAAACm4/NVHVoqwRSLc/s400/149516_hospital%2520austral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46197"/>
            <a:ext cx="9350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32 Imagen" descr="Imagen1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3975925"/>
            <a:ext cx="1512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6" descr="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11420"/>
            <a:ext cx="1128712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2" descr="Marfrig Group">
            <a:hlinkClick r:id="rId32" tooltip="Marfrig Grou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84" y="843558"/>
            <a:ext cx="762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AutoShape 2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0" name="AutoShape 4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1" name="AutoShape 6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82" name="Picture 8" descr="ALICORP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2071209"/>
            <a:ext cx="2051050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zolmaco.com.ar/imagenes/logo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39554" y="3705878"/>
            <a:ext cx="1798637" cy="198835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</p:spPr>
      </p:pic>
      <p:pic>
        <p:nvPicPr>
          <p:cNvPr id="6184" name="Picture 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58" y="2301720"/>
            <a:ext cx="1535906" cy="7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2" descr="https://encrypted-tbn2.gstatic.com/images?q=tbn:ANd9GcSYsbx3lWYjwqGNUL04u2t-HTZIAHga2Pbyu22rEaWrjNJWil-6tw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646249"/>
            <a:ext cx="10795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2" descr="https://encrypted-tbn1.gstatic.com/images?q=tbn:ANd9GcQ7fNzp-a4ghKoJtDmhtinT22zXeRK63gMNRnQ603hqnsIrjzEp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7" y="1669968"/>
            <a:ext cx="1082675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7" name="AutoShape 4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8" name="AutoShape 6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89" name="Picture 8" descr="https://encrypted-tbn0.gstatic.com/images?q=tbn:ANd9GcQ9KWPvwXAimhxwGyypgibjjy9Vt-ehsOSIqaVekJgVtlFsQqVu8w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087015"/>
            <a:ext cx="852488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6" descr="http://logopond.com/logos/21e0ae63eafe2d54318ce23604d9e91b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487258"/>
            <a:ext cx="86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5" descr="https://encrypted-tbn0.gstatic.com/images?q=tbn:ANd9GcR1fjQunbVw68047yRb019Ibi2Emb7uu4FyqxnRWVQ2ifZ7DiW22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71" y="1955718"/>
            <a:ext cx="9350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3" descr="http://4.bp.blogspot.com/_6Siaso1iyKM/SkLlWlutJpI/AAAAAAAAElE/dIWvFsKpodc/s1600/nuevo%2Blogo%2Binterbank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4102131"/>
            <a:ext cx="1320800" cy="43934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2" descr="http://www.thestyleking.com/wp-content/uploads/2011/08/Lacoste-Crocodile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5" y="3514975"/>
            <a:ext cx="1228725" cy="4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4" descr="http://www.paulacahendanvers.com.ar/upload/novedad_41.jp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4541472"/>
            <a:ext cx="915988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4" descr="http://upload.wikimedia.org/wikipedia/commons/3/3a/Sociedad_Minera_Cerro_Verde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24" y="1669968"/>
            <a:ext cx="1063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2" descr="https://fbcdn-profile-a.akamaihd.net/hprofile-ak-xap1/v/t1.0-1/p160x160/1493161_10151863852817113_1401941202_n.png?oh=b40cdc4e0c5d6cd62f091f24e06b66e0&amp;oe=54E97EB4&amp;__gda__=1420880933_8c1e0040e56fdbaa0569d3c50e19084b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4" y="2450734"/>
            <a:ext cx="66516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AutoShape 59" descr="Image result for dls-archer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2" name="AutoShape 61" descr="Image result for dls-arch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3" name="AutoShape 64" descr="Image result for dls-archer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56" name="Picture 13" descr="prosegur_tecnologia_fireless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70" y="1250054"/>
            <a:ext cx="141414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3" descr="https://www.bionexo.com.ar/img/i_logo.gif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89" y="4102131"/>
            <a:ext cx="594841" cy="3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848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9D022FD4-842A-F746-A87F-EADCFF85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00" y="195486"/>
            <a:ext cx="6121524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¿HAY RIESGOS?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EC20B4-7682-B946-A4BC-64FBB14F5FA2}"/>
              </a:ext>
            </a:extLst>
          </p:cNvPr>
          <p:cNvSpPr txBox="1"/>
          <p:nvPr/>
        </p:nvSpPr>
        <p:spPr>
          <a:xfrm>
            <a:off x="935026" y="208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2C1F0C-697D-DD4B-B65E-9C59B85F5BEE}"/>
              </a:ext>
            </a:extLst>
          </p:cNvPr>
          <p:cNvSpPr txBox="1"/>
          <p:nvPr/>
        </p:nvSpPr>
        <p:spPr>
          <a:xfrm>
            <a:off x="467544" y="160951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¿La estructura deja de copiar al producto?</a:t>
            </a:r>
          </a:p>
          <a:p>
            <a:endParaRPr lang="es-ES_tradnl" dirty="0"/>
          </a:p>
          <a:p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¿La estructura no refleja al mercado ( o viceversa)?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¿La estructura se transformo en el eje de la relación y no la mejora continua?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168290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9D022FD4-842A-F746-A87F-EADCFF85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00" y="195486"/>
            <a:ext cx="6121524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6350" marR="3175" defTabSz="457200">
              <a:lnSpc>
                <a:spcPts val="3215"/>
              </a:lnSpc>
              <a:defRPr sz="2800" b="1">
                <a:solidFill>
                  <a:srgbClr val="084E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EN RESUMEN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EC20B4-7682-B946-A4BC-64FBB14F5FA2}"/>
              </a:ext>
            </a:extLst>
          </p:cNvPr>
          <p:cNvSpPr txBox="1"/>
          <p:nvPr/>
        </p:nvSpPr>
        <p:spPr>
          <a:xfrm>
            <a:off x="935026" y="208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2C1F0C-697D-DD4B-B65E-9C59B85F5BEE}"/>
              </a:ext>
            </a:extLst>
          </p:cNvPr>
          <p:cNvSpPr txBox="1"/>
          <p:nvPr/>
        </p:nvSpPr>
        <p:spPr>
          <a:xfrm>
            <a:off x="611560" y="1059582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Podemos usar estructura de costos en Categorías Recurrentes de Apalancamiento.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Lo haremos cuando busquemos una relación estable ( renuncia a la negociación constante a cambio de beneficios de estabilidad y confianza)</a:t>
            </a:r>
          </a:p>
          <a:p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Las estructuras son Perfectibles, se mejoran con el tiempo y desarrollo de la relación.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La estructura No reemplaza al testeo del mercado.</a:t>
            </a:r>
          </a:p>
          <a:p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/>
              <a:t>Una vez que funciona, alinea los objetivos del vendedor con el comprador.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19528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041" y="1977888"/>
            <a:ext cx="487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/>
              <a:t>Q&amp;A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50E8791-9490-3742-922E-9F69BD4C4640}"/>
              </a:ext>
            </a:extLst>
          </p:cNvPr>
          <p:cNvSpPr/>
          <p:nvPr/>
        </p:nvSpPr>
        <p:spPr>
          <a:xfrm>
            <a:off x="647024" y="4840022"/>
            <a:ext cx="7567910" cy="180000"/>
          </a:xfrm>
          <a:custGeom>
            <a:avLst/>
            <a:gdLst/>
            <a:ahLst/>
            <a:cxnLst/>
            <a:rect l="l" t="t" r="r" b="b"/>
            <a:pathLst>
              <a:path w="15135820" h="66972">
                <a:moveTo>
                  <a:pt x="0" y="0"/>
                </a:moveTo>
                <a:lnTo>
                  <a:pt x="15135820" y="0"/>
                </a:lnTo>
                <a:lnTo>
                  <a:pt x="15135820" y="66972"/>
                </a:lnTo>
                <a:lnTo>
                  <a:pt x="0" y="66972"/>
                </a:lnTo>
                <a:lnTo>
                  <a:pt x="0" y="0"/>
                </a:lnTo>
                <a:close/>
              </a:path>
            </a:pathLst>
          </a:custGeom>
          <a:solidFill>
            <a:srgbClr val="084E93"/>
          </a:solidFill>
        </p:spPr>
        <p:txBody>
          <a:bodyPr wrap="square" lIns="0" tIns="0" rIns="0" bIns="0" rtlCol="0">
            <a:spAutoFit/>
          </a:bodyPr>
          <a:lstStyle/>
          <a:p>
            <a:pPr defTabSz="457200"/>
            <a:endParaRPr sz="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072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71550" y="2227660"/>
            <a:ext cx="7653338" cy="20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AR" altLang="es-AR" sz="3600" dirty="0">
                <a:solidFill>
                  <a:schemeClr val="accent2"/>
                </a:solidFill>
                <a:latin typeface="Verdana" pitchFamily="34" charset="0"/>
              </a:rPr>
              <a:t>Muchas gracias!</a:t>
            </a:r>
          </a:p>
          <a:p>
            <a:pPr algn="r" eaLnBrk="1" hangingPunct="1">
              <a:spcBef>
                <a:spcPct val="20000"/>
              </a:spcBef>
            </a:pPr>
            <a:endParaRPr lang="es-AR" altLang="es-AR" sz="3600" dirty="0">
              <a:solidFill>
                <a:schemeClr val="accent2"/>
              </a:solidFill>
              <a:latin typeface="Verdana" pitchFamily="34" charset="0"/>
              <a:hlinkClick r:id="rId3"/>
            </a:endParaRPr>
          </a:p>
          <a:p>
            <a:pPr algn="r" eaLnBrk="1" hangingPunct="1">
              <a:spcBef>
                <a:spcPct val="20000"/>
              </a:spcBef>
            </a:pPr>
            <a:endParaRPr lang="es-AR" altLang="es-AR" sz="3600" dirty="0">
              <a:solidFill>
                <a:schemeClr val="accent2"/>
              </a:solidFill>
              <a:latin typeface="Verdana" pitchFamily="34" charset="0"/>
              <a:hlinkClick r:id="rId3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s-AR" altLang="es-AR" sz="1400" dirty="0">
                <a:solidFill>
                  <a:schemeClr val="accent2"/>
                </a:solidFill>
                <a:latin typeface="Verdana" pitchFamily="34" charset="0"/>
                <a:hlinkClick r:id="rId3"/>
              </a:rPr>
              <a:t>info@abaspro.com.ar</a:t>
            </a:r>
            <a:endParaRPr lang="es-AR" altLang="es-AR" sz="1400" dirty="0">
              <a:solidFill>
                <a:schemeClr val="accent2"/>
              </a:solidFill>
              <a:latin typeface="Verdana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s-AR" altLang="es-AR" sz="1400" dirty="0" err="1">
                <a:solidFill>
                  <a:schemeClr val="accent2"/>
                </a:solidFill>
                <a:latin typeface="Verdana" pitchFamily="34" charset="0"/>
              </a:rPr>
              <a:t>www.abaspro.com.ar</a:t>
            </a:r>
            <a:endParaRPr lang="es-AR" altLang="es-AR" sz="1400" dirty="0">
              <a:solidFill>
                <a:schemeClr val="accent2"/>
              </a:solidFill>
              <a:latin typeface="Verdana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AR" altLang="es-AR" sz="1400" dirty="0">
              <a:solidFill>
                <a:schemeClr val="accent2"/>
              </a:solidFill>
              <a:latin typeface="Verdana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s-ES" altLang="es-AR" dirty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074" name="Picture 2" descr="C:\Users\Pato\Desktop\PATO\ABASPRO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88035"/>
            <a:ext cx="10668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AutoShape 22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63" name="AutoShape 24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pic>
        <p:nvPicPr>
          <p:cNvPr id="617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65" y="2080404"/>
            <a:ext cx="7620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AutoShape 2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0" name="AutoShape 4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1" name="AutoShape 6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7" name="AutoShape 4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8" name="AutoShape 6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191" name="Picture 2" descr="http://www.grupoclarin.com/sites/default/files/LogoGCWeb.jpg?13219004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" y="3813888"/>
            <a:ext cx="14398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2" descr="http://www.lecherialatina.com/wp-content/uploads/2012/07/WILLIN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7894"/>
            <a:ext cx="1370012" cy="39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2" descr="Enfasis Motivation Compa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6" y="2047066"/>
            <a:ext cx="1239837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7" descr="Image result for medo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841780"/>
            <a:ext cx="1800225" cy="26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1" name="AutoShape 59" descr="Image result for dls-archer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2" name="AutoShape 61" descr="Image result for dls-arch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3" name="AutoShape 64" descr="Image result for dls-archer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6204" name="Picture 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3" y="1925888"/>
            <a:ext cx="828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2" descr="Image result for castell oliv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769203"/>
            <a:ext cx="1331913" cy="5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3678"/>
            <a:ext cx="1333500" cy="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66" descr="http://www.albanesi.com.ar/imgs/logo_albanes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987310"/>
            <a:ext cx="1320800" cy="4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12" name="Picture 68" descr="http://elgalgo-sa.com/wp-content/uploads/2013/04/LogoElGalgo-300x9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15766"/>
            <a:ext cx="1463675" cy="3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quierotrabajoya.com.ar/media/Empleadores/536/5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7774"/>
            <a:ext cx="1112737" cy="4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acalyasociados.com.ar/images/Logo-Copetro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04" y="1005576"/>
            <a:ext cx="1552173" cy="4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fvcatamarca.gov.ar/imagenes/noticias/principal/thumbnail_141034650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" y="1005576"/>
            <a:ext cx="1008062" cy="5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622"/>
            <a:ext cx="2614099" cy="48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2" y="3543858"/>
            <a:ext cx="1049849" cy="6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80" y="3412705"/>
            <a:ext cx="1197763" cy="101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" y="4544008"/>
            <a:ext cx="2687267" cy="3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02530"/>
            <a:ext cx="1033232" cy="4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nutriar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33" y="4380554"/>
            <a:ext cx="1051865" cy="5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58" y="4586564"/>
            <a:ext cx="1477566" cy="288000"/>
          </a:xfrm>
          <a:prstGeom prst="rect">
            <a:avLst/>
          </a:prstGeom>
        </p:spPr>
      </p:pic>
      <p:pic>
        <p:nvPicPr>
          <p:cNvPr id="35" name="Picture 2" descr="Image result for aus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79962"/>
            <a:ext cx="1872208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9512" y="272489"/>
            <a:ext cx="1146944" cy="859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08104" y="-15478"/>
            <a:ext cx="1435100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35896" y="477196"/>
            <a:ext cx="1584176" cy="36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63888" y="2643758"/>
            <a:ext cx="1152128" cy="6134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995936" y="3651870"/>
            <a:ext cx="936104" cy="537627"/>
          </a:xfrm>
          <a:prstGeom prst="rect">
            <a:avLst/>
          </a:prstGeom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id="{43848D6C-F6CE-7B46-807E-3778DF43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6" y="123478"/>
            <a:ext cx="8223249" cy="5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 dirty="0"/>
              <a:t>Clientes</a:t>
            </a:r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val="3109165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AutoShape 22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63" name="AutoShape 24" descr="data:image/jpg;base64,/9j/4AAQSkZJRgABAQAAAQABAAD/2wCEAAkGBggSEBUIEhQUFBUWGBYXGBgXFCAeHxkeIxshGx4gGBgcHCYqHhwkGh4dHzUgIy0wLzgsGh4xQTIrNScrLCkBCQoKDQsNGg4OGTUkHiQvLTQyNTQrNCwrLSwyLCw0NC80NCwsLCw0KjQ0LDQ0NDQ0NDQ0LCw1LCwtNSwsLCwsLP/AABEIAEsAXQMBIgACEQEDEQH/xAAcAAABBQEBAQAAAAAAAAAAAAAFAAEEBgcDAgj/xAA5EAACAQIEBAQDBgMJAAAAAAABAgMEEQAFEiEGEzFBIjJRYQcUcSNSYnKBkTOCoRUWJEKSorHB8P/EABkBAAMBAQEAAAAAAAAAAAAAAAIEBQMAAf/EACYRAAICAQQABQUAAAAAAAAAAAECAAMRBBIhMRNBUWGRInGhsdH/2gAMAwEAAhEDEQA/ANxwsLCx06LDYRbFc4m41oKQaCdUhB0opF2sLk7kAKACSxsNsZ2WLWMmGiM5wsM1+ZU0KGeRlVVFySQAB6knoMY5xj8Yah25FF4VB/iMvm/Kp7H1O+BOY8U5nmEsc4uQrNqh6Km3hN7Es1jcEi9xsuONVDBR/wCJ5DSO5JuAVRQb30kduwtttux8on2Wmw4Px/ZWp0yVctyZofA3xVpanTR1FopjYDfwv+Qnv+E/pjREcEXGPnqbJV5MlZTxWEsdiJFs0Y1AkqenUdRt+Q7YsXD3xClpHamdnnp4liDO+0iFtrEG2sA9vMPxWvgqryvHY/Myv0ob6q/ibLh8QMqzmjqI1qYnV1YXBU3v/wC9OuJwOH1dXGRJhBBwY+FhYWDnkWOU06qNZNhgdn3EdDSRGplcKB+5PoB3PsMZFxZxfX1rT5YTJTaVXRFtqkv15rDygLY2BA33OFLdRt4XuM06ZrefKWniX4l62fLaEo0iqxLsbotuumwOsj/SNyTijZNkmYVrx1g5qy7mSRzubgWFzeykX2IvubKRuD+RcESzmOuqgq6UVVCgi4HoD069SNuw7m+U9PDEnLQBUXsP+fc+5xJt1GDxyZQBWobUg/I+GqOmXwjU5uSxHr1sO1+56nuTiXVZZTyHUwB2YH3uujf6KSP1PriJS8QAxCukURxOodG1aiQempFXY28W19uuOEXF1JzHjcaFS9nvfVYi1lC33Bv9AcJkWE5gcnmGKaljRBEN/X3NrE/U239TfFU4k4Bp5SKqFQGUhtHY23sPbtpO2+xXBYcXZdzBACxuSoYKbE61TbbcEt5umxxLhz/LXZYVkuzEqBpa/QHcW2HiU3NvMMcpsrOROBZTkTM6bNM3pKh6hCwqJpwopwn2bgjuLDS49ett7W3xqHCnH9BV3pidEyEh4yQSCNjpI8y37jHDOcgpKlbMLNsA4G/qLjuL226jsRjOM14XqqZ4oGtGglMnzCAmQX66W7/TqLdwLmhRqMnIODCZEvGD3N6BHXD4yPg34ruuilriFD30S7WYX03dR5dx5uhsemNVgq4XUSKwIPQ3xVrvVuDwZOtoao8z5749M3zc61fO18xflyPIIr+LSDa5tbv162xbeA0yN/t9WuZiD4zfUR0v6yW7EethYXOh8R8PZZVQtFOqletztp9w3+U++MlpOA446hnp6iWaMEWEMYOoejysRGfqLnvYHE2+sou1jj3lKu9La9vRmqYWK9HXZiClEGiDMdPifnSAWJu4BQAC1r3PbriRTU0kyCq+anKm9tISMHe3ZSbfriTsI7MyxPLcH5cV0faWACr4/KoYsFG26gkmxv29BjwnBWXg6rykixBLA2PS/lsdhbfEiqyahCNK/OksL2M0hJ9gNffAVWyxGqIJqZVeFFkssrPrVtgATbxatiOm9740Us3RhAnyML/3SotfPBluGLCz+Ulg9xt94A2w1Nwll8ZRhzPA6ut26MBpBva/lAB9d79cRsvyvLDTpXzLHHrCvtIyBAwuFLF9yPXa+J8eTUpAaOSZQRcFKhjcdiLsQRjizeZM7J9YUxxq0gKMsmkpbxaulvf0xDGXZgvkqGPtLGr/ANV0H+uBWf5Zmc6cqQGw6NTyAG/qYpQLn+b6YzVRnuCBM446OVa+XDI7FfKCdhc3a9+gJ3B2J7gixxbPh6cwKymm5gpfs+SJ7Hex16Pw6rdNsceFvhzkvzF6mcsQbrFKhjLHr4gx8Zv90kY2GmpYkURKAAAOmLVdJtXAPHrDv1CqNg5lPgpYZTJNUMZmjlkQ62BRbMbaU8o8JXtf3x3zZJCscAVmRpFWQJtZLH0t4b2vbscQajKqLXJlboBBPEG0r4QChAbcW3KlD/KcTafM4W+wp0afT4fsx4VttYyEhf2JOJj7rnyMnMDhRBtFTRJLXwIBHtEw0AC14SLja3VTgBW1rzQU8QV5R8tTuNCMwL85BITpFrqinr6nFzpuGMyaVq48qB3FmPilfT2G5VQB6WP9cd6zgwvGYfmakG1gVdUC/lVFA/cYcXSWgbiIPjID3GzCpnRRMkTSeIXUEAhT1I1EAkemK1mmR1TuawaeYYKm41i3MYBY167hQOvS4vihcT8PZ/QS86VmnjvYOxZlPswJOlsWbhXizI5l5M0EQcC/8FSf1AXf8w/ULjDwTWNy8xnw8LuXmFM6pMyaOKCOIOEpnSyuh0yELGDuReyayPrgiMmiapE8kR5dPDGsXrqvrOnSd9IVV+pOM74r4wo3Jp6aGJRfYiNevuVHiPsNh+Lsb4D+H2eSFa6omnhj6hBIwZvzb+Ee3X6YMUsV9P3OZNqbmOJMynO6iOKSq1MSiIBG5YDnTyFvEGsdKAon0DYOVueT0qtExWocK8pIsgWMWFjpBuzSeEW/6uT1RwgWUxColYHqsyrKh+odb/7sBMz4PqiwmaJXty7tTyaCQjalBhkupAY3tfGj6N+ysWF1bQq0cckQEyLuAWR7MAT232uDtfFdz6rq6ZkpaWdohp1FGlFhc2GjXcjo2wNumCtW2WVQ/s+YENdX5UgKPdTcEA2vv90kY6ZdDDI81a6h9UhRbqDZU8G1+xfWcKVu1LZOR7QuD3InFNFllSn9my8xn6qkNzJe1ug6Lb73hwS+HGQ5jR0zUE3kDs0VyNQU2NnC3AOq5sCRvg5leWUkKcuJAoO5I6sfVmO7H3JOJy4uabS+AO8xSy4su3ynrDYfDYci04VlFDIphdQwIsQR1HvjIuMvg04b5mitYneNjsPdG7D8JxsePJOF7KQ5yODGKr3qP0yicEfC2ipAKqX7Sb7xGy/kHb6nf6YviIALDCJx6wVdap94FtjWnLGPhjh8McbTKUP4icKVdZNBKRI1PEGJWEjmayeoDW2AHUXPtibldRl4jFPEwCxgLpYkMtuzh7MD9cW5sQqzKMvlIeWKNyBYFkBP7kYQ1WlFxznEZS4hQp6n/9k="/>
          <p:cNvSpPr>
            <a:spLocks noChangeAspect="1" noChangeArrowheads="1"/>
          </p:cNvSpPr>
          <p:nvPr/>
        </p:nvSpPr>
        <p:spPr bwMode="auto">
          <a:xfrm>
            <a:off x="155577" y="-257175"/>
            <a:ext cx="885825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s-AR"/>
          </a:p>
        </p:txBody>
      </p:sp>
      <p:sp>
        <p:nvSpPr>
          <p:cNvPr id="6179" name="AutoShape 2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0" name="AutoShape 4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1" name="AutoShape 6" descr="data:image/jpeg;base64,/9j/4AAQSkZJRgABAQAAAQABAAD/2wCEAAkGBhQQEBQUEhQWFBQWFRcVFBQVFhgUGBYYGBgVGB0VFBgXHSYeHBklGRYYIC8gIyc1LCwsGB4yNTEsNSYrLCoBCQoKDgwOGg8PFSwcHyQqKSwsLCksLCksLCksLiwpLCwsKSwpLCkpKSkpKSopLCkpKSwsKSwsLCksLCwpLCksLP/AABEIAGACDAMBIgACEQEDEQH/xAAcAAEAAgIDAQAAAAAAAAAAAAAABAcFBgEDCAL/xABKEAACAQMCAwIKBAoJBAIDAAABAgMABBEFEhMhMQZBBxQYIlFUYXGT0ggyQoEjMzVScnSRkrLRFRYkNGJzlKGzQ1OC02PDJbHB/8QAFQEBAQAAAAAAAAAAAAAAAAAAAAH/xAAYEQEBAQEBAAAAAAAAAAAAAAAAAUFRMf/aAAwDAQACEQMRAD8AvGlKUClKUClKUClKUClKUClKUClKUClKi6lqkVtGZJ5EijXq8jBFGegye8+iglVG1DUo7eMyTSJGi9Xdgqj7zVS9rPpAxqTHp0ZmcnAmkBCZP5kf1nPvx99a5B4P9T1c+M6pcG2gHnbpztKr1ykPJYxjvbH30Gx9rfpAxoTHp0fGfOBNICEz/gQYZ/vx99asjdpE/t58ZOeqHafNGOZtegT3ID1PtrZuyWr6PZX0Fpp8RuZ5H2PePz28jko5Hs6IAvtq4LqTbGzDqFJH3Amgqfsj4foZcR36cB+nFTLRE/4l5tHz949JFWtZX8cyCSJ1kRhlXRgykewjlVHjtLouujF6niF0f+uCFUn2yY2kf5g9xqBddhdW0JjNp8rTw9SYBuyOXOW3Od3L7S5wM8xQeh6VT3ZD6QUMuEv04LdONHl4j7WXmyf7j2irZsdQjnQSROsiNzV0YMp9xHKgkUpSgUpSgUpSgUpSgUpSgUpSgUpSgUpSgUpSgUpSgUpSgUpSgUpSgUpSgUpSgUpSgUpSgUpSgUpSgUpSgUpSgUpSgUpSgUpSgUpSgUpSgUpUHV9ahtIzLcSpFGPtOQB7h3k+wc6CdUXUtUitozJPIkUa9XkYKo9Aye8+jvqn+1X0gNzcHTIS7MdqzSKTk9PwUI5k/pfsNYS38GuoamRc6xdG3jOAnHIL5baAqRZCR5OOXIk91Bn+1n0g0BMemxcVjyE8qsEycfi4uTseZHnbcEdGFa3beDvU9WbxrVbg28KjcXuCAyryyY4eSxDlzzt9ODVw9kvBtZaaAYIg0vfPJh5D7jjCj2KBVP8A0ib2T+kYot7cLxZH4e47NxkmG7b03YAGcZ5UEiTttpOigrpcHjdyMg3c31QeY81sAkZA5IFUg/WrXRDq/aSXPnyRhurfgraLr0H1SwDEcsvjrmrM7DeA20ijjmuibqRlVwjDbCuQDjb1fr9o4Poq04LdUUKihVUYVVAAA9AA5AUFbdgvAnDYSR3E8jT3Cecu3KRocdVA85j15ty/w1YuofiZP0G/hNSKj6h+Jk/Qb+E0HkfsL2MfVrh4I5FjdYXlUuCVYqUG1iOag7uoB6dK2GK/1js2+xg6w5OFf8NbP9bmjDkpP1sKVbpkd1TPo7/lZ/1WT+OGvRt1arKhR1V0YYZWAZSD3EHkRQUMO1Gj65y1CLxC7OP7TGcKx5c2bGD9UD8IvIdGqJcdhNW0RuPp0puIDg77fztw5c5bc7gw5nmu7AGcitz7YeAK2uMvZN4tIcnZzaEn3dU+7l7Kx3gk7F6nYX0iXDPHaxpnYrB4pmYkLsyCBjmxIw3IZ60Hf2Q+kBFLiPUE4L9ONGGaPP8AjXm6f7j3VbFjqMc6CSJ1kRuaujBlPuI5VonhL7O6S5j8fxbyTllS5QbDuUA4kYDaeR+2McuorQrjwe6po58Y0qc3MJ878FglhzPnwklZBjAyuT7BQegaVUHZPw+xOeFqMZgkB2mVAxjyOR3p9dDn3geyrWsNRjnjEkTrIjfVdGDKfcRQSaUpQKUpQKUpQKUpQKUpQKUpQKUpQKUpQKUpQKUpQKUpQKUpQKUpQKUpQKUpQKUpQKUpQKUpQKUpQKUpQKUpQKUpQKUzUHV9bgtIzJcSpEg+07AZ9g7yfYKCdUHV9cgs4zLcSpEg+07AZ9ijqT7Bzqou1Ph/LtwdLhLs3mrLIpJJ/wDihHM+9v2Vi9J8EWo6rKLjVJ3iB7nO+Yj81U+rEPZ3fm0GS7V/SBLNwdMhLMx2rNIpJJJwOFCOZJyMbv3awMPg3vb7+261deKQ8iWuGHFwcHakZIWLOSMHBB+wa3/X9Et+zemS3NhBHx12LxpgZXO90QktkEcue1cLkdKqLS9C1PtHLxGcyhTtaaVtsURIB2oq8hkYO1FoM8/hF0/SVKaNaiSXGGvrkEs31clAcPg4PLzFBH1TUDszpmq63eQXMnEljjmRzNIdkKhXyREOSk+bjCA88ZqzuyPgKsrTa9wPG5Rz/CDEQPPpF0br9vPToKspIwAABgDkAOQA9lByK84fSM/KsX6pH/yz16Qrzf8ASM/KsX6pH/yz0HoTRv7tD/lR/wAIqZUPRv7tD/lR/wAIqZQKj6h+Jk/Qb+E1IqPqH4mT9Bv4TQedPo7/AJWf9Vk/jhr0nXmz6O/5Wf8AVZP44atvwt9t59JtIprdY2Z5hGRKGYYKSNkBWU5yo76DeKV5x8o3Uf8As2nw5f8A3Vbfgp7YTarYtcXCxq4meMCJWVdqqh57mY5yx559FBpv0lP7vZ/5sn8K1WnZ7WtU0mGO6g4i2shOCRxLdyrlCGHMI24EZ5Me6rK+kr/drP8AzZP4VravAvEG0C1DAEHjggjII8Ym5EGg0CPtzpOuAJqkHilyRtF1GcDPQfhAMgcz5sgKj0103Xg71PSD4zpNwbiFhuzCQWZeZG+Hmkox3rkn0Ctx7X+AazusvanxSU9yjdCffH9n/wASBz6Gq4tNM1zQLhEiVyskiooX8LbSsxCgHOAhJIGTtag3Lsr9IFCeHqURhcEgyxKzICN2RJEcuhGAOW7JPRatnTNYhuoxJBIksZ6OjBh7jjofYawHaTwdWmpxjxqJePtAM8X4Nw2Psnnlck4V8iqm1HwYanpDm50udp4+uYSBJgbuUkXNZQOnLPP7IoPQlKpbsr9IAbuFqURjZTtaaJTgEEj8LEfOUjH2c8+4Vbml6xDdRiSCRJYz0dGDD3HHQ+w0E2lKUClKUClKUClKUClKUClKUClKUClKUClKUClKUClKUClKUClKUClKUClKUClKUClKUClKUClM1jNe7S29jHxLmZIl7tx5sfQijzmPsAoMnmsXr3aW3sY+JczJEnduPNj6EUecx9gFVB2n8PU1w/A0uBtzeasjJxJW6/ioRkDkMgtn2qKjaH4FL7UJfGNVnePd1UsJZyOfLJykY55A546YFBJ7T+Hma4fgaVA25jtWV04kjdfxUIz7CC2f0RXXpPgdv9Tk4+rXDoD9gkSTY9AH4uIdOQB9wq2+zXYu005NtrCseeTP9aR/03OWI9nQd1ZwCgrjtFp1v2c02W4sbaMSgooeTc7HewXLMTuI552ggU8CXaS41C1uJrmQyP4yVBwAFURxnaqjAAyT+2u7w7/kSb9OH/kWsN9G/wDJ1x+tH/iioM54c/yHcfpQ/wDKlYD6N39wuf1n/wCtKz/hz/Idx+lD/wAqVp3gB7SWtrZXC3FzDCzXG5VllSMkcNBkBiMjIIoLvpWB/r7p3r9p/qIvmr6j7c2DEKt7asxICqLiIkk8gAA3M5oM5Xm/6Rn5Vi/VI/8Alnr0hXnD6RY//LRfqkf/ACz0HoPRv7tD/lR/wiplatpPbrT1t4Qb61BESAg3EQIIUciN3Wpf9fdO9ftP9RF81Bnqj6h+Jk/Qb+E1jrXtlYyuqRXltI7HCok8bMx9CqGyTWR1D8TJ+g38JoPOn0d/ys/6rJ/HDXo26sklAEiK4ByA6hgD0yM99eaPATqsNtqbvPLHCni0i75XWNdxeIhcsQM4B5eyr/8A6+6d6/af6iL5qCv/AKQunRRaZC0caIfG0GVRVOOFccsgdOQrIfR5/JDfrMn8MVYbw99pbW602JLe5gmcXaMVilSRgoinBYhSTjJAz7RWZ+jz+SG/WZP4YqDH/SJ0+WaC0EUbyESSEiNGcgbV5naDiq20btJrlnAsFuLmOJN21BahsbmLHm0ZP1mJ699emNU1y3tQpuJ4oQ2QplkWMNjGQNxGetQP6+6d6/af6iL5qCg/6/dovzrn/SL/AOqod74VNbhIE08sZIyBJBGhI9IDRjvr0R/X3TvX7T/URfNVHfSA1qC6u7ZreaKZVhYMYpFkAO8nBKk4OKC+OyN482n2ksjbpJLaCR25DczRoxOByGST0rzNH28vNNv7k20xC+MTFom86JvwjdUPT3jB9tek+wn5KsP1O2/4UrzNbajNbaxLLbxCaVbi42RMjSB93FUgohDN5pPSg3yHt7pGtbV1W3FvPyUXCE7SegzInnKMsThwVHUmuq88Fl/pxF3ot0Z42AZeGy72XmRkfi5lwc//AKFaNrmjXl1JxBpTW5Ocrb21wiE+nY5YL7lwPZXZoep6ro+ZI0uYI8guskT8FslR56uu3JwBuGG9BFBZfZjw/bH4OqQmJ1O1pY1YYPP8bCfOU/o59wq3NK1mG6jEkEiSxn7aMGHuOOh9h51Stt4RNK1pVi1e3WCfAVblM7c8uYkHnxjJJ2vuUY5mo974Kr/TW8a0a5M8ZG4cNlEhXrgr+LmGP2/m0F/0qluzHh92NwdUhMTqdrSohGD/APLCfOU/o59wq3NK1mG6jEkEqSxnoyMGHuOOh9hoJtKUoFKUoFKUoFKUoFKUoFKUoFKUoFKUoFKUoFKUoFKUoFKUoFKUoFKUoFKUoGaxev8Aaa2sI+JczJEvPG482x3Io85j7AKido7S9mXbaTw24wQXeIzPk96ecFXHtB+6qv1H6P8AdXMhln1ISyHq7xMx93N+Q9g5UEftV4f5Zm4WmRFdx2LM675GJOBwohkAk4xuznPQVG0PwPXWoS+MardGPd1XiLLORk8txJSMdCAM46YFd4+jVJ68nwT89ceTVJ68nwT89BbPZrstY6cm21SOPP1nyGkfv89ySx6nl0HdWc8aT89f3hVFeTVJ68nwW+enk0yevJ8FvnoL18aT89f3hTxpPz1/eFUV5NMnryfBb56eTVJ68nwW+egtDwh9n/6TsHtUmjjLsh3scgbWDdB7qg+C/sf/AEPbSQyTxyl5jIGXzcAoi4IJ/wAP+9V75NMnryfBb56eTVJ68nwW+egtHwg6D/SdhJapLHGXZDvY5A2OrdB7sVUvk6y+vQfut/OpPk0yevJ8Fvnp5NMnryfBb56CN5Osvr0H7rfzqVpXgCkgnil8dgbhyJJjBGdrBsZz7K48mmT15Pgt89PJpk9eT4LfPQXr40n56/vCqu8JvgsbV7xZ0uoYlWFYtrZYkh5GzyP+MfsrW/Jpk9eT4LfPTyaZPXk+C3z0EbydZfXoP3W/nTydZfXoP3W/nUnyapPXk+C3z1x5NcnryfBb56Cf2Q8CUljfQXLXkDiJ9xUAgkYI5En21cN1MrRsodcspH1h3giqQ8mmT15Pgt89PJqk9eT4LfPQRh9HaX16D91v508nWX16D91v51J8mqT15Pgt89PJqk9eT4LfPQRh9HaX16D91v51aPgz7L/0TZtbyTRyEytIGU4GGVBjBPXzTVb+TTJ68nwW+enk1SevJ8FvnoN78KfYg6xHAkc8UXCZ2Jfzs7gBgY91V35Osvr0H7rfzqV5NMnryfBb5648mqT15Pgt89BG8nWX16D91v508nWX16D91v51J8muT15Pgt89PJpk9eT4LfPQXJ2dt1tbO3gaRGMMEURYEYJjRVyM9xxVcdm/BK9pq63zXULKJZZDGMg4kEgxnpy3/wC1YLyaZPXk+C3z08mqT15Pgt89BevjSfnr+8K+ZJo2BBZCCMEEggj0EVRnk1SevJ8Fvnp5NMnryfBb56DaO1/gSsLvL2zraSnn5mGiJ5dY8+b0+yR1zg1jOzHgv1HTjm21SFVPWMqWjb2lCcZ9o51ivJqk9eT4LfPTyaZPXk+C3z0Flal2Rg1GELqSW7zAYE0BKMPapPnLz+ySRVZap4K77S5DPpN0ZAOZQOqS4Hcyk8OUdev7tffk1SevJ8Fvnp5NMnryfBb56Cd2V+kDhuFqURRgdpmiU8iOR4kR5gjoduf0RVvaTrcN3GJLeVJYz9pG3D3HvB9h51Snk1yevJ8E/PU/R/ATeWcgkttTETjvSJhn2MN+GHsIxQXVmlYjQIbpFK3ckMzDpJFG0RPT66lmGevMY91ZbNBzSuN1M0HNK4zTNBzSuM1zQKVxmmaDmlcZpuoOaVwWoDQc0rjNM0HNKZrjNBzSlcZoOaVxmmaDmlcUzQc0pXBNBzSlKDUrrUpBf3sYchI7CKVF7ldmuQWHt8xf2VD8HXaWaSFYLxs3HBSeOTp4xBIoIkAH2lZtjD2A/aFTbvS5TfXsgQ7JLCKJG7mkVrklR7cOv7ahHsxMdMsjEOHfWkERi3fnBFElvIR9hwNp7gdp7hUgjWnai4Gk6eUPEu7xkhWSQAhWbezTOMjIVEY7R1OBWUvez11HETDqMxuB5y8fgmGQ9dkiLGNqHpleYHSsbZdlbhtK08KBFd2jRzLG5wpZQytC5G7CsjsNw5jka51xmvl2yaK7z7CiPcC0McZblkS8Rm2g8/NXJxyFBJ7Q3zG+s4pLlrWOS3neThyIgMiNbgDe68wN7d3Osto1tGJCUvpLkhTmNpopFGSPOIRQcjpnOOZrWpdCltH0zdaveJbWUlvKIVjfD4tgGAmZBg8NvbWxaLqAeXaNOntcqfwkkduq8vskxSs2T7scqYNd8F3aq4kiihvn3yzxeMW02McWPkHjbljiRsfvVlPca+5Ncn/oh5uK3FF80Qfv2f0hwtvu4fm126T2QlfRbOFswXduiyQsescyEkBsdVYeaw71Y1EtdFum0PhSQFLhrsTPCCDtBvxMcEHBATJ69BVIyF/db9UuIpb2S2jS3t3jVZI4wWdpwx89Tnki9KykSrHbXLxXclwRExBaWOThsFYgrsUYPv8AQKxWoxNFqk8z2E13HJb26I0aQuFZGnLA8aRccnXpWSguONb3KJYzWpMTACRIU4hKsAF4MjZI9uOoqYMDZTxtYRzPq8qSG3SRm48BCsUDHzCnMZ+z91dqdq7qSz0yLIhvb9Tl2TPCWOMySTBDy3bduFPLLj0YqQ3YNJtMt0CLb3cMMTRTBE3RTIq/W5EFSRhh3jPsri7srq6hsr3gcO+tGctbOwUSB0McsaOCVG4YZWJxyAOOZFR2a/ZXNhbtdQ3c0xgUySw3HDZJkUZcApGpR9oJBXlnGQRXV2h7Q/2i3Elw9nZSQcUXChV3yEjbE8rqVjAU7ug3dM8iD967eXeoW8lpFZTW/GUxSz3JhCRxsMOUEUjtI+3IAwBzBJqbfNc2kiiOBrqz4KR8GPhiWJ0yN2JGUSIy4BG7IK9ME1FSOzKzB5P7St3asFaCUlGlVue+NmjUKyfVIP1uZB7q+O2GsTRm2t7chJrqYxLKw3cJVRpHkCkYZgq8geWTk5xioHZfSX8flultjZQPCI2gbhh5pd+7jukTMi7VyoOdzbj3AVkO2GkSyeLz26h57WbipGzBBKrI0bxhjyVijHBPLIGcDnVHWdCu4HieC7kmw6ieO6KFXQ/WaMpGCkg6jHI9CO8fE8ssuoXdusrRr4jC0ZXH4OR3uVMi57/MXr6K+ZdavbopHBazWnnoZp7jgEJGCCyxKjuXZgNoyABnNS7OwkGrTzFTw2tLeNX7iySXDMvvAdf21BH0XtXjSjdXBw8Eci3Ix0lg3JIuPaynHvFQLS5uojpCTysZJ5Jjcg4wSbeaXh8vso2AP0R7a6tT7OTtfNCqZsrieK7nfP1GiB3RAf43jgPo/GekVm9fsJJL3TnRSUimmaRh0UNbSoCfezAffQOyd9JLLqAdiwjvWjjB+ynBgbaPZudj99QO1V2RqFpC109tE8Fy7lHSPcyNAFBZwR0duVdGl3s9lcXwNjdTLNdmaN4RCVKmKFP+pKhzmNu70Vxrhkku7K6NhPNGsFwjw7YWkjZ2g271eQJ0RujGnBmtGt4xITHfSXJCnMbTRSL1HnEIoOe7PTnWp6Pqj3UZEupPa6iS2bY8KNYXydsYhkTMidPOyd2SQRyxs2k33EcqlhPZko2Jnit1UegHhSsSc88EY5ViJrq4kg4F/pb3coXaXQWzwSkdJA0kimPOAcFfNPuFBuWlmXgpx9ol2LxBHkpvxz2Z57c9M1q13rzabeuLuU+J3CtJBK//AEJI1LPAxx9VkUsme8MKzvZPTpbaygimbdKkaq5BLDPoDNzIHTJ64qF270tri1VETiMLm1fbgHzUnjZjz9CBvuq30c9kDPMj3NwWXjkPDbsAOBDgbVYf9xh5zZ6E47q6O0eozSXkFjbycEyRPPNOoVnSJGRAsQcFdzM+NxBwAeWTkbQBWr9pdOmjvIL62j47RxyQTQhlV3ikZG3RFyF3KyZ2kjIJ76iJFtpN1BcRlLhp7dtwmS4Kl0OPNeFkQZ58ircsHI59cbpLXGpPNN4zJBbJNJDBHAEVn4RKNLM7qxOXDYVcYAGcnpLg1O8uriLZby2cCMXnafgl5vNIWGNEZ8DJDF8g+bgdTUTT1uNLaWJbaW6tnmkmha3MRkj4rF3ilSR05By21lJ5EA4PUr7sNSnt7mWynlM2bZri2nZVWQqp2NHLsAUspKkMAMg8xkVC8GfaeeWGOC9bdO0CXMMpwBPDIAe7HnxsdjD0bT31OsNMnuLmW9niMJ8Wa3t4Cyu4VjvaSXYSoZiFAUE4A5nJ5RIeyczaTYhRwr60hieEt9mVYwrRPj7DjKN7891BK7OWsl7ZQyPc3CODMCY3Vd/4ZwN25DnAUAU7CWUsttBcS3dzIx3lkZk2NhnUZUID0wevUVO7B2ksWnQrPGYpfwheMnO0tI7YyPYa7exFk8FhDHKpR1DblPUZdj3ewig1js7crcQu8+pSxSC4uE4YnhQKqTyIo2shI81V61lOxXaFmsZpribixQyzhLpgq8aGMkiU7QF6ZG4cjtz31H0bsPFNYSwXluu6Sa6Ykqu8B55WR1bqDtZSKiT2N9cWK2FxGxYzrBPcoAqyWincZlwfNZ0URkdQWJxiiO7sRrVz4wEvHYi8gN5bKwAMXnnfbf8AjG8J58/re4Se3VpLBCZ4ru5Rmnt02B02Kss8UbBQUz9Vjjn1ro7T9j5IlgurVrmee1mR44nm3742ISVFEmACYmPPOeVZntvYyT2YWJCzce1faOu1LiJ2PP0KpP3VVQ+0dvJZWUrpczu5eABpGVioMyKQu1RjIYg10dq9aaK9jimuHs7Qwl+OgVRJNvI4TyupWMBcN3bt3XkQcv22sXmsmSJS7l4SFHXCzRsTz9Cgn7q6dYu7qC4LLA13avGFMUXCEkUgJy2JGUSIwI+15u3pg1B16NZTPx18cM9q4VredGTjxnnvQui7GXkCGIzzYHPKsdaaZK2o3Fub274cdvBKvnx7t0jzq2Tw+mI1/wB67+ymksL2a5S1NjA8QTgtw1aaXeWM7xxMyKQDtznc2TnlislY2Eg1W5mKkRva2yK/cWR7gsv3B1/bVEftleyRxW9tbyMtxczJCkvIuiKDJLLz5EiNG7urCnZXW5ZtPJfz7uASQTL+dPDlc93J8K45Dk4qPc9n5LzU5JZeNDFbxLFbPHJwy7SEtMwKnO3AjXnj6pqNbdnbi0vLlbZ5OFdW+9Z5TxjFdplQzhuqshX4eKgx2lak91ADFqjDUdu9rabhRoJMDMMlu0e9Y8nbkHd0IJNWNAzFRvADYG4A5APeAfRmtE1eSa8t2t7nSZJJ2QpvLW/AD4xxVm4nEVc+cCE3D0ZrcdEs3htoY5H4kkcUaPJ+eyqAW5+kgn76o1nS5Z9SeabxiS3to5pIYY4divJwiUaWWR1Y4LhsKMYAGc1kdNguYGnV5xPDw90DttE6NhtyPsUKyjzSGxnqDnrWLtbSfTuPCbV7y0llllj4JiLoJiWeGaOV0BXczYYE8jg+3o7P9mSLyS5jsUsIvFXgWICJZZWZlfiMkOVUebtwWz7OlTB19l5UnsreWbVZllkhR5B4xAuGZQSMFMjn3GpPbS9uoPEFsZDI5ZyVcg+NLHEX4bMBjcwU4Yd5FQ+zMpt7K3hl0e5eSOFEdhFaEMyqASC0wJGe8is7fW0k1zpkqwuiI0rSKwUGENA6gOFJGdxA80n9lUR9R7T8ddMltnIjuLxUcdCV4NwWicdxDoAR3FcVCtLoTXd8s1/LAIrnhxRrNFGAnBhfo6knznbnXVqvZOeLU7Z7dd1o92LmdBgcCYRyo0ijP1ZBIMjuZc/aNfdujW93fGXTp7kS3PEjkjS3cFODCmMyyqw85G7qkE7tFceLaTcywXckhAys5kRynnIDtZVC4Az1Heaxfae7W2tJJoNVlaZF3RI0sEwlf7MRjCZbccDlz51ktcja70u5jispYGOAsEixKX85CSojdlx16nuNffarsjlUurGOOO9t/Pi2oiiZRndbScvqsCQD3HByOdBI7UavKtnCkeY7q6aKCPHMxtJzkcZ/7aCRuf5td3YzU3lt3jmOZ7aR7eYnqxQ5WQ4/PjKP/wCRrFS6PLqN9FLMs9tDBbgxAPw38YmzxASpOdkYCejLnBNdundnpLLU2eLiywXUP4d5HMhSaLARiSc4aMleQ+wKDKdhb15tPgkkYu7KxZj1PnsOf3CsLe3e/VbmKW9kto44LZ41WWOMFnMwY+epz9Ren/8Aa+OyusT2dnFA+nXrNGGBZBblT5zHK7pwcYPeKXkbxancTvYTXUcsFsqFEgfaycYsG4si4Pnr0z09lUZSRmhs7qS0uHvZVjYxq8iTASKpKqBGB1JHLvwKwWmXrTxK1lqhnu12loLhokVznz45IVjDxcgwGBkEd/PObjuZpbedbS1exmChomuI4RG7egiF3yOWCTzAblWD7RLPqFsYjpUkd2ygJPI1vw7eT/upOjmQ7CSRtXJ+80Fh55VXOn6sbkyLPqUlpe8SRVtjwYhGFZggWOVDxVKqCWyd2T05YsNIyEAJyQoBbvJxjdj/AHrS2vLgw+L3+myXsgyvFiW2aGYc8ORJIpjJHUbeXPuqDbNHabgR+M7ONsHF4ZJQt3lM88Hrz9Na125vrmSSO1sZOHPw5bl2xkbYhtSNvQJJWUe5Wqb2XsZbCwt4ZEeVw2wrGQ/CV5GKjc7AlI0YKW6kJyHdUDTOzElxdXd1cNcQM8gihWOUxnxeIAKWC/nOZHwefnfdVGydn9YW8tYZ0GBLGr7T1Ukc1PtByD7qyNad2W0+XTjew8OWWBHNxakFXZxIu54QSRl+KGPnEZ39fRtkMu5VJBXIB2tjIyOhwcZFB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7" name="AutoShape 4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188" name="AutoShape 6" descr="data:image/jpeg;base64,/9j/4AAQSkZJRgABAQAAAQABAAD/2wCEAAkGBhQSEBQUEBQUFRUWGBUVGBgYFxgbFRQWFhQVFBgWFhcYHCYeFxokGhQUHy8gJCcpLCwsFx8xNTAqNSYrLCkBCQoKDgwOGg8PGjUkHyUpLC8sLCw1NSwsKiwsLCwsLCwsLCkwLCwsLCwsLSwsLCwsLCwsLCwvLCwsLCwsKSwsLP/AABEIAKABPAMBIgACEQEDEQH/xAAcAAACAgMBAQAAAAAAAAAAAAAABwYIAQQFAwL/xABNEAACAAQABwoMBAQFAwQDAAABAgADBBEFBgcSITFRExciQWFxgZGS0hQyUlNUcoKToaKx0yNCYsEzc7LRQ0Rjs8I1o8MVNIPwFiQl/8QAGgEBAAMBAQEAAAAAAAAAAAAAAAMEBQIBBv/EADERAAICAAQEBAQGAwEAAAAAAAABAgMEERIUEyExUSJBofAyUmFxIzNCgZGxwdHxJP/aAAwDAQACEQMRAD8AeMEEEAEEEeNZWJKRpk1lRFF2ZjYAcpMAe0cnDmNNNRi9TNVOMLrdvVQXY89rQsccMsbuTLwfdF1Gcw4beop8Qcp08ghaT57OxZ2LMdJZiSxO0k6TF6rBylznyKlmJS5R5jXwzlyGkUki/wCuabfImnrYRD8IZUMITf8AH3MbJaqvxsW+Ma+AsntbVgGVJKofzzOAltovwmHMDE4wZkLGg1NSTtWUoHzPe/ZEWP8Az1e8yL8az3kLKpw7UTP4lRPf1prn6mNMzCdZJ6TD7pcj+D08aXMmevNb6JmiN5cmeDh/lU6S5+rR5vK10Q2031ZXXOO09cGcdp64sZva4O9Fl/N3oN7XB3osv5u9DfQ7M92su5XPOO09cGcdp64sZva4O9Fl/N3oN7XB3osv5u9DfQ7MbWXcrnnHaeuDOO09cWM3tcHeiy/m70G9rg70WX83ehvodmNrLuVzzjtPXBnHaeuLGb2uDvRZfzd6De1wd6LL+bvQ30OzG1l3K55x2nrgzjtPXFjN7XB3osv5u9Bva4O9Fl/N3ob6HZjay7lc847T1wZx2nrixm9rg70WX83eg3tcHeiy/m70N9DsxtZdyuecdp64M47T1xYze1wd6LL+bvQb2uDvRZfzd6G+h2Y2su5XPOO09cGcdp64sZva4O9Fl/N3oN7XB3osv5u9DfQ7MbWXcrnnHaeuDOO09cWM3tcHeiy/m70G9rg70WX83ehvodmNrLuVzzjtPXBnHaeuLGb2uDvRZfzd6De1wd6LL+bvQ30OzG1l3K8yq2YviTJi8zsPoY6tHjxXSrZlVP0cTOXHU9xDqnZK8HN/l831Zkwf8rRxq/IjSMDuMydLPOrr1EA/NDdUy+Jeh5t7F0ZFcFZaquWQJ6Spy825v1rdflid4Bys0VRZXYyHPFNsFJ5Jg4PXaIDhjIxVygTIaXPGwcCZ2W4J7UQeuoJklyk5HluPyupU9R1jlj3g0W/B6f6HEtr+ItSjgi40g6Ryx9RW7FjHuqoSBKfOl8cp7mWfV40PKOkGHZihj5T4QX8M5k0C7SmIzhyqfzryjpAilbhpV8+qLNd0Z8vMksEEEVicIIIIAIII+Js0KpZiAACSToAA0kk8QgDVwvheVTSWnT2CoouTt2ADjJOgCK/4649TcITNN0kqeBKvo9Z/Kf4DUNp98oeO7V8+yEinlkiWvlHUZjDaeLYOcxrYkYlTMITs0XSUlt0mW1bFXa5+Gs7Dq0UxqjxJ9f6KFtjseiJpYt4qz66bmU63tbOc6Elg8bH9hpMOrFTJhS0dmdRPnDTnuNCn9Cal5zc8sSTA+B5VLJWVIQIi8Q1k8bMdbMeMmIjjtlUlUZaVTgTp40HT+HKP6yNbfpHSRFed1l70w6e+pLGqFS1SJvUVKS1LTGVFGtmICjnJ0CIbhbK9QySQjPPYeaXg9tiAei8JbDmMlRWPnVM1n2LqRfVQaB9Y5kTQwS/WyKeKf6UNSsy7Of4NKo5XmE/BVH1jnPlureKXTD2Zh/8AJC8giysNUvIhd9j8xgb9td5FN2H+5Bv213kU3Yf7kL+CPdvX8o40+4wN+2u8im7D/cg37a7yKbsP9yF/BDb1/KONPuMDftrvIpuw/wByDftrvIpuw/3IX8ENvX8o40+4wN+2u8im7D/cg37a7yKbsP8AchfwQ29fyjjT7jA37a7yKbsP9yDftrvIpuw/3IX8ENvX8o40+4wN+2u8im7D/cg37a7yKbsP9yF/BDb1/KONPuMDftrvIpuw/wByDftrvIpuw/3IX8ENvX8o40+4wN+2u8im7D/cg37a7yKbsP8AchfwQ29fyjjT7jA37a7yKbsP9yDftrvIpuw/3IX8ENvX8o40+4wN+2u8im7D/cjO/bXeRTdh/uQvoIbev5Rxp9xjycuNUPHkU7c2ep/qP0jt4Py6SjoqKaYnLLZXHU2afrCdgjl4Wp+R6r7F5llsB47UdXYSJ6Fj+RuDM7LWJ6LxvYWwJIqpe51EtZi7GGkHap1qeUERVwGJvinlXqaUhJ5NRJ1WY/iqP0udfM3WIqWYNx51ssQxKfKaN7HPJFMpw02izpsoaTLOmag5LfxB8efXC+pap5Tq8tijqbqymxBHGDFnMBYfk1koTadwynQeJlPksutTEGyk5MhODVNGtp3jTJY1TtrKOKZ/Vz6+qcU89Fvv7nllC+KB0cneUZa1RJqM1alRzLOA1so4m2r0jRe06iqNPUNLdXQlXQhlI0FWBuCOWLCZP8c1r6a7WE6XZZqjbxOo8lrHmIIiLE4fR4o9P6O6LtXhfUlUEEEUi0ELDLNjbucsUco8KYM6aRxS78FPaIN+ReWGTWVaypbzHNlRWdjsVRcnqEVhw5hdqqpmz5muYxa3kjUq9CgDoi5hKtc9T6IrYiemOS8wwFgWZV1EuRKHCc2vxKNbM3IBcxZLF/AUujp0kyRZVGk8bsdbttJP9uKIVkbxX3KnNU44c/Ql/wAsoHR2iL8wWOxlKxw8BpbSz+PNukv9PlTPZBFuUiOsRN22cOJzTFVw1sjmU/KQZZako2s+qbMGtP8ATQ8TbTxahp1J6Ms1zc6SdJJ1k7TGI0aqo1xyRTssc3mwgggiUjCCCCACCJLSZN8ITEDrTPY6RnMiEj1XYN8I5eFsXamlI8JkzJd9ALDgk7AwupPTHCsi3kmdOElzaOdBBBHZyEEEEAEEEEAEEfcmQzsFRWZjqCglj0DTHdp8Qa9xdaSd7QC/1kRy5Rj1Z0ot9ER+CJFUZPcIILtSTT6ua3wUkxwqmleW2bMRkbYylT1EXjxTjLow4tdUeUEesuldlLKjMo1kKSq85AsOmPKOjwIII9pFHMfxEd/VVm+ggDxgjcOB541yJ3un7sY/9Jn+Zne7f+0eal3GTNSCNz/0Wf5if7qZ3Yw+CJ41yZw55bj6iGpdxkzUgjJFjY69nHGI6AQQQQPDrYtYzTqGeJshtgZT4kxfJYfQ6xFh8WsY5VdTrOknQdDKfGRhrVuX6ggxWKJRk+xvNBVAsTuMyyzRxAcUwDat78xIiniaFYtS6/2WaLdDyfQk+V7EgS28Mp1sjm05QNCudUwcjHQeWx4zEJxRxkahqknLcr4sxfLlm2cOfURygRZGrpEnymRwHlzFKkcTKwtr5jris+MeBGpKqbIfWjWB8pDpVulSOm8R4WziRdcvaO74aJKcSzlLUrMRXQhlYBlI1EEXBHQY9YXGRfGLdaZ6ZzwpBuvLKcmw9ls4cxWGPGdZBwk4suQlqimQTLHhjccH7mp4U9xL9gcN/wCkD2oSuBMFmpqZUhdcx1S+wE8I9C3PRE6y4YQzquTKB0S5RY+tMY/tLXrjXyLYM3SveaRokyyR60w5g+XdI06fwqNRSs8dukd1NTrLRUQWVQFUbFUWA6gIrrlAxiNZXzXBvLQ7lL2ZiEjOHrHObpEO/HvC5psH1ExTZszMX1phEtT0Z1+iK2RFgodZs7xUukQgggjTKIQQQQARMsk+BxPwkhcXWSrTTfVnCyp8zA+zENh3ZFsBblSPUMOFPbg/y5d1HWxc9UVsTPRWyeiOqaGLaPCtoUnS2lzVV0YWZWFwRHvBGIahW/HvFJsH1RQXMp7tKY8a30qT5SnQeg8cRyLF5RMV/DaJ1UXmy/xJW0sBpX2hcc9tkV0jbw1vEhz6oy769EuXQIIIIskAQysSMkbT1WdXZ0uWbFZQ0THG1z+Qcmvmj7ySYjCc3hlQt0Q2lKdTup0zCOMKdA5QdkOYRnYnEtPRD+S7RQmtUjRwVgSRTJmU8pJa/pFieVjrY8pJjdjMK7HHLFuUxpVCqOVJDTXuUzhoIRQRnW8om2wHXFCEJ2vJcy3KUYLmNC0eFbg+XOXNnS0mLsdQw6iISFJlmrla77jMXjUpm9RU3HxhrYn46ScISi0rguts+WTwkJ1G/wCZTxH6GO7KLK1mziFsJ8kdyRTKihUVVUaAqgBRzAaBCXyvYnJTTEqZChZc0lXUCyrMsWuBxBgDo2qdsO2IblckhsFTifytKYc+6qv0Yx7h5uNi+ouipQYmsR6OXNwjTS59jLaZYg6mIViqnaCwUW47xZWXLCgBQABoAGgDmA1RU8G2qHfkfxkn1UmclQ5mbk0sKzeNmsG0MfzWzdZ06Yt42tta+xWw00vCMOCCAxmF8IxCexyyoVlPXzpMkyhLlsFAKXJ4Ck3N76ydVokGIuVVayYJFSiypzeIVJ3OYfJF9KtsFzfbfRFh4eajqy5EKug5aSa4RwNJni0+VLmD9ag9RIuIXeNeRiWyl8HnMfXuTElG5FY6UPOSOaGjBEcLZwecWdyrjLqiqNVStLdkmKUdSQysLFSOIiPKHXlfxPE2QauUv4sofiW/PK2naV132X2CEpG1TarY5mZbW4SyCCCCJiIfGSDGE1FDuTm705EvlMsi8s9ADL7EcLLhgLgyapRpB3F+Y3ZCeY549oRG8kGFtxwkqE8GerSz6wGep61I9qG7j5gzwjB1TLtc7mXX1pf4i/FbdMZM1wb010/2aEfxKshJZNsMeDYSkEmyzDuLc0ywHU+YeiLGRU1JhBBXQRYjkI0iLTYKrhOkSpo1TER+0ob946x0MmpHmFlyaEHlRqc/CtR+ky0Hsyk/cmJxkKpLSKmZ5UxE6ETO/wDJC5x6a+E6v+c46jb9oa2RNbYOc7Z8z+iWP2iW/lh0vscVc7n+5rZcazNo5Msfnm3PMiMfqywlYbOXh9NGP55/2hCmiXCLKpEeIf4jCCCCLRXCCCCANvBWDWqJ8uTL8aY6oOS50nmAueiLQYOoVkyklSxZJaqijkUAD6QosieL2fOmVbjRLG5y/XYXcjmWw9uG7X1iyZTzJhsiKzsdgUEn6Rk4yzVPSvI0cNHTHUzPhqbpueeu6ZufmZwz829s7N12vovHvFaRjhOGEfDgfxN0z7X0ZmrcvVzOD8Ysbg2vSfJSbLN0mKrqeRhfriG6h1ZZ+ZJVarMzZivuVLFvwWvZkFpc+81dgYn8RehjfmYRYKIflRxc8KoHKi8yT+Km0hRw16Vv0gQw1mif0YvhriV8j3oaNp02XKTxpjqg52YKPrHhEmyayA+FaUHidm6Vluw+IEbM5aYtmZFZtIsHgvBySJMuTLFklqqDmAtc8p19MbUEEfPGyRrKLhdqbBs90NmIEtTxgzGCXHKASeiK4w/ssEonBUwj8ryT0boB+8IGNbBLwN/UzsU/FkEdLF7D0yjqEnyTwl0EHxXU60bkPwIB4o06WkeawSUjOx1KqlmPQNMSOlyY4RmC4pmUfreWvwZr/CLU5QSykyCKl1iNvBOVOgnSwzzhJa3CSZcFTxgG1m5x8Ig2VHKJKqpYpqQlkzg8yZYgNm+Kqg6SL6SbcQtHH3o8I+aT3qf3jSrMm2EZYu1K5H6Cj/BGJ+EU66qIy1KXqWZ2WuOTRGYbmQjxKv1pP0mwppslkYq4KsNBBBBB2EHSIbWQn+HV+tJ/pmRNi/yn+xHh/wAxDWjBjMYMYpplcMov/Vav+YP6EiPyppVgykhlIYEawQbgjmNokGUX/qtX/MH9CRHI+gq+BfZGPP4n9y0WLuFPCaSRO85LRjyMQM4dBuI6MQ/JPOzsEyP0mavVOeJhGFYtMmvqa0HnFM858kOrKwurAqRxEEWI6oq1hWhMifNlHXLd5fYYrf4RakxW/KLKzcK1YHnAe0iMfiYuYF+JorYpeFMjkEEEapnm/gCt3GqkTPImy26A4v8AC8Whdbgg6jo6NUVQBtFrpLXVTtAPwjMxy5xZewvRoqtWU+5zHTyHZOyxX9osHkzqc/BVMdisnYmMg+AEIzG1LV9WNk+d/uNDmyOvfBackyaPnJ/eJMZzqT+39HOH5WNCjx/lZuFKsf6rHtAN+8NDIhNvg+YNk9/jLlGIDlbpMzCs0+cWVMHYCH4yzEoyE1uiqlX45cwdIZD9Fhd4sOn9jyrlc19zOXiVopG5Zy9Yln9jCkh5ZaqDPweswD+FNQn1XDSz8WWEbEmEedSOMQsphBBBFsrhH0iEkBRckgADWSdAA5bx8xOMkmLnhFcJrC8untMOwzDoljrBb2BEdk1CLkzuEdUkhxYoYBFHRypHGq3c7ZjcJz1kjmAj1xlwEKymeQzvLV83OKWziAQ2bpB0EgR1I0avDlPKNps+TLOx5iqeom8YObcs/M1skll5EC3jKbz9R/2+7E0xXxeFFTiQsx5iqWKl7XUMb5vBA0XJPTH0uNlGdVVT++l96N+mrEmC8t1cbVYMOsR3OyySykzmMIRecT2jBEZgiIkK1Y8YA8Drp0oCyXz5f8t9Kjo0r7MfeT+q3PCdIx1boF7atL+rCGRlpxd3SnSqQcKSc1+WU51+y1uhjCZkzSrBlNmUhgdhBuD1gRt1S4tX7ZGXZHh2FsII5uLuGlq6WVPTU6gkeS2pl6GBHRHSjFayeTNNPNZnHxuwT4TQ1EkeM8ts31xwk+ZRFZbbYtlCNyq4kNTz2qpK3kTTnPYfwpjHTfYrHSDtJGy97BWqLcH5lXEwzWpDHyaYHkycHSGlBc6aizJj/mZmFyCding24rc8SuK04Cx2rKNcynnFUvfMYKygnXYMDm35LQ9MQsYJlbQy505QrkupzdCtmMVzgDqvbVtvEeIolBuT82d02xktKJFBaCOFjth80dDNnrbPACpfSC7MFFxx2uT0RVinJ5InbyWbItlpwXJNEs9gBOWYiK35mDXzkJ4xYFuTN5TGlkJX8GqP+pLHUjf3hZ4dxmqKxg1TNZ7eKNARb+SosBz64aeQyV/+pUNtnAdUpO9GlZW68Ppb8ylCandmhmRgxmAxmF4rhlGH/wDVq/5g/wBtIjcSfKYlsLVXrIeuTLMR6jo3mzElylLO7BVA4ydUb9X5a+yMia8b+4/ck0rNwTIv+YzW6DOf+0TCNDAOCxTU0mQukS0VL7SBpPSbnpjfjDnLVJv6mrBZRSAxWvH6oz8J1bDzrL2AJf8Axiw+GsKrTU82dM8WWjMeWw0AcpNh0xV2onl3Z20sxLHlLEk/EmLuBjzcirinySPOCCCNQoH1LS7ADjIHWbRa9FsANgt1RWfE2g3bCFLLte81CfVQ57fBTFlaieERnbQFBY8yi5+kZeOfNIv4VcmysuNM3Orqpts+d/utDpyPy7YKlnynnH/uFf2hCzpuezMdbEsedjf94sXk7pDLwXSqdZl5/vGMz/lEuL5VKJHh+c2yD5dMGcKmngaw8pucHPX6zOqI3kmwtuOE5YJss5WknnNmT5kA9qGzlJwJ4Vg6cqi7oN1TbnS9JA51zh0xXinqGR1dDZlZWU7GUhgesCGHyspcBd4LFIs3jNgjwqjnyPOIwHI1roehgpisToQSCLEEgjYRoIi0GAMLrVU0qemqYoa2xtTLzhgR0QlcrOLJpq0zUH4VRdxsEz/EXr4XtHZEWDnpk4MkxMc0pIg8EEEahQJLiliBUYQu0rNSUpzTMe9r6CQqjSx0jYNOuHlihirLoKcSZZziSWdyLF2Nhe3EAAABsELHJnlHk0ck09UGVM8usxRnWzrXDqNOsXuL64ZEnKHg9hcVckes2aepgIysU7ZNprkaFCrSzz5kgcXBANuXZyxXXG/EOqoTuk8rMRmtuqkm7G54YOkMbE8Y5YdM/KLg9ddXJPqksepQYW+UzKPKrJQp6UMUzg7TGGbfNvZVU6bXNyTbVHmFVkZ8lyfU9v0SjzYt4ZWSzEapM2VW5+4ygSQATnzl0i1hoCHaegajC1htYiZV5Emml09WGQylCK6qWVlGhc4DhKQLDUQdcXcS56MoIq0adXiGyIIjUnKRg5tVVKHrZy/1AR7/AP55g/0yn94v94x+HJeRpa49zs1VKsxGSYAyuCrA6irCxB6DCNx3yWPRS2nyZm6SQRcEWmSwxsCeJxcgX0a9UNCoymYOTXVIfVDN/Sphe5QMqaVchqelRgj2z3cWLAENmqvECQNJ5rRaw0bYy5Ll5le91uPN8znZMsfPAphkzyfB5hvfzT6s/wBU6AeYHbd7ypoYBlIIIBBBuCDpBBGsRU+JXijlFqKCyD8WT5tieDt3Ntac2kckWMRhdb1Q6kNN+nwy6FiI+JsoMCrAEEWIIuCDrBB1iIdgbK3QzgM9zIbZNFh0OLrbnIiS0+HqeYLy58lvVmIfoYzZQlHqi8pxfRkcrMkuD5j525Mmm5COyqfZvYdFolWD8Hy5EpZUlQiIM1VGoD/7xx8TcLSVF2mylHK6j6mOJhPKPQSAc6oRz5Mv8Qnk4FwOkiPfxJ8ubOfBHn0JMTCRyvY4rUTVppLXlySS5GpptithtCgkc5OyMY35XptQrSqRWkyzcFyfxWGwW0SxzEnlELuL+Gwzi9cypfepLTE62LOLc2uqBJk2BsWZj4qKLXY25wLcZMWAxNxVXB9NuKuXJYuzEWuzADQOIWUDWYR+T/GxcH1RmTFLS3Qy3zbZwGcrBgDYGxXVfjhvSsrGDiL7uV5DLmXHUseYtWSeSXI9w+hLNvmS+CImMqmDfSf+3N7kfaZTsHH/ADSdKzB9Vijwp/Ky3rj3NLGrJZIragz2mzJbMFDBc0hs0WB4Q0G1h0R0sV8QKWhOdJUtMItujm72OsLYAKOYR9plBwef83I6Wt9YzMygYPGurkdDg/S8dt2taeeRylWnq5EgjBMQnCOV+gljgO847ERv6nzRC6xtyq1FYplyhuEk6CFN5jjYz6LDkFuUmPYYayb6Zfc8nfCPmdDKxj0KhvBadryka8xhqmONSg8art4zzC64ggjYrrVcdKM2c3N5sIIIyqkkAAknQANZJ1AcsSHAx8iWBc+qmVBHBlJmKf1zNfUgbtCGFlMwruGDJ5Bs0wbivPM4J+XPPRHviHi34FRS5TfxD+JM/mNrHQAF9mF3ltw/nz5VKp0Shuj+u4so6E0+3GRnxr/p/hGj+VULelpjMdZa+M7Kg52IUfExaekpRLloi6kVUHMoCj4CEPkmwJu+EUcjgSAZp2Z3iyx2jnexD+jrGzzko9jzCxyTYERXDH/Fw0VdMlgWlv8AiStmYxPB9k3XoG2LIREcpWKPh1J+GLzpV3l/q8qX7QAtygRDhreHPn0ZJfXrjy6kJyM415kxqOaeDMJeUTxPbhJ7QFxyg7YZWNuLSV1K8l9BPCRvIceK3NpII2ExWqXMZHBUlWUgg6mVlNweQgiLBZPsdlr5FmIE+WAJi6r8QmKPJPwOjZefFVOMuLEiompLRIQWEsHTKea8qcpV0Oaw/cbQRYg8YMa0WEx/xBTCEvOSyVCDgPxMNeY/JsPF0kFC4SwZMp5rSp6FHXWp+BHEQeIjQYuUXq1fUrW1OD+hqwQQRYIQggggAggggAjN4xBABBBBABBBBABARBBAGM0bBGYIIAIIIIAIIIIAIIIIAzeC8YggAggggAggggAhmZIsSDNmCsnr+Gh/BB/O4Ns/1V4trerHPyfZNXrGWdUgpTDSOJp3IuxNrdW0PFESVLAGaiItgNAVFUdQAAjPxWISWiP7lyin9UjSxiw4lHTTJ83Ug0DjdjoVByk2Hx4orPhGvefNebNN3mMXY8pN9HINQ5BEryk48eHT8yUT4PKJzP8AUbUZhGziHJp4zHjk4xQNdVguPwJVnmHibyZftEaeQHkjqitUwc5nlsuLPTEaGSbFvwahDuLTJ9ph2hLfhr1Et7ZibRgCMxlzk5ycmXoxUVkggggjk6FFlYyfkFq2lW4OmegGo+dUbPK69sLXBOFptNOWdIYo6m4PERxgjjU8Yi0xEKHKFkpKlqjB63U3Z5I1rxlpQ4x+ji4tg0cPiFlomUrqXnriTPEjKBJr0zdEueBwpZOu2tpZPjL8Rx7T08ZMU6eul5tQlyPFcaJieq2zkNwdkVplTWRgykqym4IJDKRxgjSDDMxUyzugEuvUzBq3VAM8eumpucWPIY8twsovVWe13qS0zOVjJkhqqclqceES/wBOiaByp+b2b8wiDzpLIxV1KsNasCGHODpEWewRjDT1S51NNSYOMA8Iesp4S9Ij1whgeRPFp8qXNH61Vrc1xohDGSjymhLDRfOLKswRYKsyS4OmapLSz+iY4HUSR8I5z5EqLiepHtp+8uJ1ja/qRPDTEdBDv3kKPzlT2pf24N5Cj85U9qX9uPd5WebaYkIId+8hR+cqe1L+3BvIUfnKntS/tw3lY20xIQQ795Cj85U9qX9uDeQo/OVPal/bhvKxtpiQgh37yFH5yp7Uv7cG8hR+cqe1L+3DeVjbTEhBDv3kKPzlT2pf24N5Cj85U9qX9uG8rG2mJCCHfvIUfnKntS/twbyFH5yp7Uv7cN5WNtMSEEO/eQo/OVPal/bg3kKPzlT2pf24bysbaYkIId+8hR+cqe1L+3BvIUfnKntS/tw3lY20xIQQ795Cj85U9qX9uDeQo/OVPal/bhvKxtpiQgh37yFH5yp7Uv7cG8hR+cqe1L+3DeVjbTEhBD4kZGKBfG3Z/WmW/oAjuYOxEoZBvKppV9rDPbre5EcvGwXRHSwsvMQeA8UKqrI8Hkuy+WRmyx7baD0XMNXFLI9JkFZlYRPmDSEt+Cp5QdMzpsOSGGSAOIAdQH7RDsZMq1JS3WW3hEwfllm6g/qmeKOi55IrSxFt3hgv4Jo0wr5yJbU1KSpZeYyoii5YkBVA2nihJZQ8phq7yKW60+pm1NOtyflTk1nj2RH8acdqmvb8ZrSwbrKXRLXlI1s3Kei0a+LWK0+um7nTrqtnOfEljax+gGkxPTho1+Oz/hFZc5+GB44BwDNrJ6yZC3ZtJP5UXjdjxAf2A0mLG4s4uy6KnWTJ1DSzHW7m13blNugADijWxRxQk4Pk5koXc2MyYRwpjfso4l4uU3J70VcRiOK8l0J6adCzfUIIIIqlgIIIIAIIIIAhuOGTKnrbuv4M8/4ijQ5/1E1Nzix5TCfxixDq6IkzpZaWP8RLtL6Ta6+0BFkowRFmrEzr5dUQWURnz8yqEmcysGRirDUykgjmI0iJRgzKjhCTYbvugHFNUP8ANob4w4cNZN6GpJLyAjH88rgNzkDgnpBiH4RyFDSaepI2CYgPzIR9Iubmmz41/JW4FkPhZo0mXSeP4tNKb1XZPqGjeXLuvHSN0TR3I4NTkVrl8RpD8zsD1Mg+saRyS4R8yp/+WX3oaMM+38jVeiW7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Bv7p6I/vV7kRHemwj5hfey+9BvTYR8wvvZfehw8N39RxL/aJdv7p6I/vV7kG/unoj+9XuREd6bCPmF97L70G9NhHzC+9l96HDw3f1HEv9ol2/unoj+9XuQb+6eiP71e5ER3psI+YX3svvQb02EfML72X3ocPDd/UcS/2iXb+6eiP71e5GN/dPRH96vciJb02EfML72X3oN6bCPmF97L70OHhu/qOJf7RKJ2Xc/kpB7U7+yRxq7LTWuLS1kyuUKWbrckfCNWTkfwgx0pKX1pq/8AG8dajyGVBP4tRJQfpDufjmiGWGj2/sZ3sg+FsZqqp/8AcT5kweSWsnYFl+EaVJRvNcJKRnc6lVSzHoEOvBWRWkl2M5ps47CcxD0Jwvmia4MwNJp1zaeUktdiKBfnI0npjyWMhFZQX+D1YaUucmKbFbIxNch69tyTXuakGY3IzDQnRc80NrBeCZVPLEuQiy0GoKOPaTrJ5TpjcgihZdOx+JluFcYdAgggiIkCCCCAP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1" name="AutoShape 59" descr="Image result for dls-archer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2" name="AutoShape 61" descr="Image result for dls-arch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6203" name="AutoShape 64" descr="Image result for dls-archer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4" name="AutoShape 2" descr="Image result for nutriar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1440160" cy="58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63" y="1155918"/>
            <a:ext cx="1639640" cy="983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10" y="2100373"/>
            <a:ext cx="1141615" cy="494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2188767"/>
            <a:ext cx="2123728" cy="526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486" y="2931790"/>
            <a:ext cx="1742818" cy="804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3219928"/>
            <a:ext cx="1145997" cy="534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1707654"/>
            <a:ext cx="1152128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76" y="4011910"/>
            <a:ext cx="1368152" cy="497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6356" y="2931790"/>
            <a:ext cx="756084" cy="455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528" y="3939902"/>
            <a:ext cx="1440160" cy="9783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824" y="3945930"/>
            <a:ext cx="953296" cy="714052"/>
          </a:xfrm>
          <a:prstGeom prst="rect">
            <a:avLst/>
          </a:prstGeom>
        </p:spPr>
      </p:pic>
      <p:pic>
        <p:nvPicPr>
          <p:cNvPr id="2050" name="Picture 2" descr="Adecoagro">
            <a:extLst>
              <a:ext uri="{FF2B5EF4-FFF2-40B4-BE49-F238E27FC236}">
                <a16:creationId xmlns:a16="http://schemas.microsoft.com/office/drawing/2014/main" id="{C3F2C3CE-D592-7D43-AE1C-0B60FA452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28" y="440450"/>
            <a:ext cx="2645544" cy="5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pez Hnos - Inspirados por la Evolución">
            <a:extLst>
              <a:ext uri="{FF2B5EF4-FFF2-40B4-BE49-F238E27FC236}">
                <a16:creationId xmlns:a16="http://schemas.microsoft.com/office/drawing/2014/main" id="{FA62678C-0AA0-6247-9567-8DED28D4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2479"/>
            <a:ext cx="1473994" cy="8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namerica+logo – ABASPRO Procurement Partners Argentina">
            <a:extLst>
              <a:ext uri="{FF2B5EF4-FFF2-40B4-BE49-F238E27FC236}">
                <a16:creationId xmlns:a16="http://schemas.microsoft.com/office/drawing/2014/main" id="{16B9D216-88C4-9340-AE96-637E5A10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8582"/>
            <a:ext cx="1537494" cy="8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enor | Oficina online las 24 hs">
            <a:extLst>
              <a:ext uri="{FF2B5EF4-FFF2-40B4-BE49-F238E27FC236}">
                <a16:creationId xmlns:a16="http://schemas.microsoft.com/office/drawing/2014/main" id="{892CF1FA-6E07-5A4E-B5FA-7505CB6F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" y="3218061"/>
            <a:ext cx="1704207" cy="7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a Pirquitas sigue adelante con su programa de “Puertas Abiertas” | Jujuy  al día®">
            <a:extLst>
              <a:ext uri="{FF2B5EF4-FFF2-40B4-BE49-F238E27FC236}">
                <a16:creationId xmlns:a16="http://schemas.microsoft.com/office/drawing/2014/main" id="{A69CEB38-8B18-7F4A-BCE4-93B5DA88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21" y="1059582"/>
            <a:ext cx="1237803" cy="7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inera Exar S.A. | LinkedIn">
            <a:extLst>
              <a:ext uri="{FF2B5EF4-FFF2-40B4-BE49-F238E27FC236}">
                <a16:creationId xmlns:a16="http://schemas.microsoft.com/office/drawing/2014/main" id="{7A5B039F-FCF8-6649-B428-2F7B2333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71" y="3812459"/>
            <a:ext cx="1145997" cy="11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ales de Jujuy S.A. | LinkedIn">
            <a:extLst>
              <a:ext uri="{FF2B5EF4-FFF2-40B4-BE49-F238E27FC236}">
                <a16:creationId xmlns:a16="http://schemas.microsoft.com/office/drawing/2014/main" id="{7FBB84CD-C300-E648-AA61-39597914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59" y="1884032"/>
            <a:ext cx="1145997" cy="11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">
            <a:extLst>
              <a:ext uri="{FF2B5EF4-FFF2-40B4-BE49-F238E27FC236}">
                <a16:creationId xmlns:a16="http://schemas.microsoft.com/office/drawing/2014/main" id="{BDDF2992-8211-4345-BE65-B9C4A302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6" y="123478"/>
            <a:ext cx="8223249" cy="5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 dirty="0"/>
              <a:t>Clientes</a:t>
            </a:r>
            <a:endParaRPr lang="es-ES" altLang="es-AR" dirty="0"/>
          </a:p>
        </p:txBody>
      </p:sp>
      <p:pic>
        <p:nvPicPr>
          <p:cNvPr id="13" name="Picture 2" descr="Pesquera Exalmar SAA | LinkedIn">
            <a:extLst>
              <a:ext uri="{FF2B5EF4-FFF2-40B4-BE49-F238E27FC236}">
                <a16:creationId xmlns:a16="http://schemas.microsoft.com/office/drawing/2014/main" id="{A61F65F9-BFF1-4F40-A996-FF052218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7" y="2886583"/>
            <a:ext cx="1080525" cy="10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mpañía Minera Anabi | LinkedIn">
            <a:extLst>
              <a:ext uri="{FF2B5EF4-FFF2-40B4-BE49-F238E27FC236}">
                <a16:creationId xmlns:a16="http://schemas.microsoft.com/office/drawing/2014/main" id="{56C6890F-B501-4744-91C6-DB69AFC6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1" y="3852497"/>
            <a:ext cx="1023509" cy="10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iztex - Líder en productos y servicios del mercado textil regional">
            <a:extLst>
              <a:ext uri="{FF2B5EF4-FFF2-40B4-BE49-F238E27FC236}">
                <a16:creationId xmlns:a16="http://schemas.microsoft.com/office/drawing/2014/main" id="{C6411F7A-750B-504A-ABAD-EB77C223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9862"/>
            <a:ext cx="779681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ACAM - Asociación Argentina de Compras y Administración de Materiales">
            <a:extLst>
              <a:ext uri="{FF2B5EF4-FFF2-40B4-BE49-F238E27FC236}">
                <a16:creationId xmlns:a16="http://schemas.microsoft.com/office/drawing/2014/main" id="{DB31BC65-9CAF-5346-A679-DDDF8219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40" y="3618290"/>
            <a:ext cx="932762" cy="9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AdeA Oficial - Home | Facebook">
            <a:extLst>
              <a:ext uri="{FF2B5EF4-FFF2-40B4-BE49-F238E27FC236}">
                <a16:creationId xmlns:a16="http://schemas.microsoft.com/office/drawing/2014/main" id="{673270C6-0AAD-734C-BCCC-D3E59BA9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71" y="915566"/>
            <a:ext cx="1113917" cy="11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IA Argentina - Home | Facebook">
            <a:extLst>
              <a:ext uri="{FF2B5EF4-FFF2-40B4-BE49-F238E27FC236}">
                <a16:creationId xmlns:a16="http://schemas.microsoft.com/office/drawing/2014/main" id="{20D60355-2729-D54E-8161-2DA831E1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87" y="799533"/>
            <a:ext cx="764105" cy="7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Tregar - Wikipedia, la enciclopedia libre">
            <a:extLst>
              <a:ext uri="{FF2B5EF4-FFF2-40B4-BE49-F238E27FC236}">
                <a16:creationId xmlns:a16="http://schemas.microsoft.com/office/drawing/2014/main" id="{E47F42B0-951A-E045-8AFB-8D31C167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55" y="4587974"/>
            <a:ext cx="852313" cy="4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N Grupo | Bolsa de trabajo Argentina">
            <a:extLst>
              <a:ext uri="{FF2B5EF4-FFF2-40B4-BE49-F238E27FC236}">
                <a16:creationId xmlns:a16="http://schemas.microsoft.com/office/drawing/2014/main" id="{558B69E7-A86F-D346-943E-F1BF8A57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26" y="4654197"/>
            <a:ext cx="1239865" cy="3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oninsa S.A.">
            <a:extLst>
              <a:ext uri="{FF2B5EF4-FFF2-40B4-BE49-F238E27FC236}">
                <a16:creationId xmlns:a16="http://schemas.microsoft.com/office/drawing/2014/main" id="{4B2B742A-6BC5-7E4E-B2BD-89C26500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11" y="4650897"/>
            <a:ext cx="1056241" cy="4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319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AB2EB6D0-B027-854D-A930-BD0F71F8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20538"/>
            <a:ext cx="8352928" cy="10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defPPr>
              <a:defRPr lang="en-US"/>
            </a:defPPr>
            <a:lvl1pPr>
              <a:defRPr sz="2000" b="1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MX" altLang="es-AR" dirty="0"/>
              <a:t>Nuestros Cursos: Diferenciales</a:t>
            </a:r>
            <a:endParaRPr lang="es-ES" alt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B7903A-CA17-8B47-98DB-E5FA76C8F4FF}"/>
              </a:ext>
            </a:extLst>
          </p:cNvPr>
          <p:cNvSpPr txBox="1"/>
          <p:nvPr/>
        </p:nvSpPr>
        <p:spPr>
          <a:xfrm>
            <a:off x="323528" y="844713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Nuestros cursos se diferencian de la oferta tradicional del mercado regional en los siguientes aspectos:</a:t>
            </a:r>
          </a:p>
          <a:p>
            <a:endParaRPr lang="es-ES_tradnl" dirty="0"/>
          </a:p>
          <a:p>
            <a:pPr marL="342900" indent="-342900">
              <a:buAutoNum type="arabicPeriod"/>
            </a:pPr>
            <a:r>
              <a:rPr lang="es-ES_tradnl" dirty="0"/>
              <a:t>Se focalizan en el desarrollo del espíritu crítico y cuestionador del profesional de compras.</a:t>
            </a:r>
          </a:p>
          <a:p>
            <a:pPr marL="342900" indent="-342900">
              <a:buAutoNum type="arabicPeriod"/>
            </a:pPr>
            <a:r>
              <a:rPr lang="es-ES_tradnl" dirty="0"/>
              <a:t>Buscamos que el alumno desarrolle visión estratégica y amplíe su capacidad de análisis.</a:t>
            </a:r>
          </a:p>
          <a:p>
            <a:pPr marL="342900" indent="-342900">
              <a:buAutoNum type="arabicPeriod"/>
            </a:pPr>
            <a:r>
              <a:rPr lang="es-ES_tradnl" dirty="0"/>
              <a:t>Los profesores son primero consultores, los casos presentados son reales y actuales.</a:t>
            </a:r>
          </a:p>
          <a:p>
            <a:pPr marL="342900" indent="-342900">
              <a:buAutoNum type="arabicPeriod"/>
            </a:pPr>
            <a:r>
              <a:rPr lang="es-ES_tradnl" dirty="0"/>
              <a:t>En los cursos los alumnos traen un categoría de gasto y desarrollan sobre ella lo enseñado</a:t>
            </a:r>
          </a:p>
          <a:p>
            <a:pPr marL="342900" indent="-342900">
              <a:buAutoNum type="arabicPeriod"/>
            </a:pPr>
            <a:r>
              <a:rPr lang="es-ES_tradnl" dirty="0"/>
              <a:t>Los cursos son regionales, esto permite intercambio de experiencias.</a:t>
            </a:r>
          </a:p>
          <a:p>
            <a:pPr marL="342900" indent="-342900">
              <a:buAutoNum type="arabicPeriod"/>
            </a:pPr>
            <a:r>
              <a:rPr lang="es-ES_tradnl" dirty="0"/>
              <a:t>El foco es saber hacer y saber porque se hace. Todos los cursos incluyen workshops.  </a:t>
            </a:r>
          </a:p>
          <a:p>
            <a:pPr marL="342900" indent="-342900">
              <a:buAutoNum type="arabicPeriod"/>
            </a:pPr>
            <a:r>
              <a:rPr lang="es-ES_tradnl" dirty="0"/>
              <a:t>Follow up.</a:t>
            </a:r>
          </a:p>
        </p:txBody>
      </p:sp>
    </p:spTree>
    <p:extLst>
      <p:ext uri="{BB962C8B-B14F-4D97-AF65-F5344CB8AC3E}">
        <p14:creationId xmlns:p14="http://schemas.microsoft.com/office/powerpoint/2010/main" val="158668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401886"/>
            <a:ext cx="5983288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000" b="1">
                <a:solidFill>
                  <a:srgbClr val="000066"/>
                </a:solidFill>
                <a:latin typeface="Verdana" pitchFamily="34" charset="0"/>
              </a:rPr>
              <a:t>Nuestros </a:t>
            </a:r>
            <a:r>
              <a:rPr lang="es-ES" altLang="es-AR" sz="2000" b="1" dirty="0">
                <a:solidFill>
                  <a:srgbClr val="000066"/>
                </a:solidFill>
                <a:latin typeface="Verdana" pitchFamily="34" charset="0"/>
              </a:rPr>
              <a:t>Cursos para 2021</a:t>
            </a:r>
            <a:endParaRPr lang="es-MX" altLang="es-AR" sz="20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540986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GCG: Gestión de Categorías de Gasto</a:t>
            </a:r>
          </a:p>
          <a:p>
            <a:r>
              <a:rPr lang="es-ES_tradnl" sz="2400" dirty="0"/>
              <a:t>Septiembre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DGA: Dirección de Gerencias de Abastecimiento</a:t>
            </a:r>
          </a:p>
          <a:p>
            <a:r>
              <a:rPr lang="es-ES_tradnl" sz="2400" dirty="0"/>
              <a:t>Noviembre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PBA: Programa Básico de Compras</a:t>
            </a:r>
          </a:p>
          <a:p>
            <a:endParaRPr lang="es-ES_trad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P4MRO: Compras para MRO</a:t>
            </a:r>
          </a:p>
          <a:p>
            <a:r>
              <a:rPr lang="es-ES_tradnl" sz="2400" dirty="0"/>
              <a:t>Octubre</a:t>
            </a:r>
          </a:p>
        </p:txBody>
      </p:sp>
    </p:spTree>
    <p:extLst>
      <p:ext uri="{BB962C8B-B14F-4D97-AF65-F5344CB8AC3E}">
        <p14:creationId xmlns:p14="http://schemas.microsoft.com/office/powerpoint/2010/main" val="3686949173"/>
      </p:ext>
    </p:extLst>
  </p:cSld>
  <p:clrMapOvr>
    <a:masterClrMapping/>
  </p:clrMapOvr>
</p:sld>
</file>

<file path=ppt/theme/theme1.xml><?xml version="1.0" encoding="utf-8"?>
<a:theme xmlns:a="http://schemas.openxmlformats.org/drawingml/2006/main" name="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212</Template>
  <TotalTime>1717</TotalTime>
  <Words>2171</Words>
  <Application>Microsoft Macintosh PowerPoint</Application>
  <PresentationFormat>Presentación en pantalla (16:9)</PresentationFormat>
  <Paragraphs>412</Paragraphs>
  <Slides>53</Slides>
  <Notes>25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</vt:lpstr>
      <vt:lpstr>CIDFont+F1</vt:lpstr>
      <vt:lpstr>Gisha</vt:lpstr>
      <vt:lpstr>Verdana</vt:lpstr>
      <vt:lpstr>Wingdings</vt:lpstr>
      <vt:lpstr>212</vt:lpstr>
      <vt:lpstr>Graphique</vt:lpstr>
      <vt:lpstr>P4MRO para Compradores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Definamos una negociación Compleja</vt:lpstr>
      <vt:lpstr>Definamos una negociación Compleja</vt:lpstr>
      <vt:lpstr>Definamos una negociación Compleja</vt:lpstr>
      <vt:lpstr>Definamos una negociación Compleja</vt:lpstr>
      <vt:lpstr>Definamos una negociación Compleja</vt:lpstr>
      <vt:lpstr>Presentación de PowerPoint</vt:lpstr>
      <vt:lpstr>Definamos una negociación Compleja</vt:lpstr>
      <vt:lpstr>Definamos una negociación Compleja</vt:lpstr>
      <vt:lpstr>Definamos una negociación Compleja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INCREMENTOS DE A POQUITO</vt:lpstr>
      <vt:lpstr>PALO DE HOCKEY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Institucional</dc:title>
  <dc:creator>Samsung</dc:creator>
  <cp:lastModifiedBy>Ricardo Mattenet</cp:lastModifiedBy>
  <cp:revision>52</cp:revision>
  <dcterms:created xsi:type="dcterms:W3CDTF">2017-06-14T18:47:09Z</dcterms:created>
  <dcterms:modified xsi:type="dcterms:W3CDTF">2021-10-13T14:40:52Z</dcterms:modified>
</cp:coreProperties>
</file>