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321" r:id="rId4"/>
    <p:sldId id="322" r:id="rId5"/>
    <p:sldId id="323" r:id="rId6"/>
    <p:sldId id="324" r:id="rId7"/>
    <p:sldId id="260" r:id="rId8"/>
    <p:sldId id="261" r:id="rId9"/>
    <p:sldId id="276" r:id="rId10"/>
    <p:sldId id="318" r:id="rId11"/>
    <p:sldId id="319" r:id="rId12"/>
    <p:sldId id="325" r:id="rId13"/>
    <p:sldId id="282" r:id="rId14"/>
    <p:sldId id="279" r:id="rId15"/>
    <p:sldId id="280" r:id="rId16"/>
    <p:sldId id="293" r:id="rId17"/>
    <p:sldId id="329" r:id="rId18"/>
    <p:sldId id="281" r:id="rId19"/>
    <p:sldId id="284" r:id="rId20"/>
    <p:sldId id="310" r:id="rId21"/>
    <p:sldId id="311" r:id="rId22"/>
    <p:sldId id="312" r:id="rId23"/>
    <p:sldId id="313" r:id="rId24"/>
    <p:sldId id="31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8"/>
    <p:restoredTop sz="94656"/>
  </p:normalViewPr>
  <p:slideViewPr>
    <p:cSldViewPr>
      <p:cViewPr varScale="1">
        <p:scale>
          <a:sx n="114" d="100"/>
          <a:sy n="114" d="100"/>
        </p:scale>
        <p:origin x="184" y="5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D777-70CC-4928-8127-E63992A7984B}" type="datetimeFigureOut">
              <a:rPr lang="es-AR" smtClean="0"/>
              <a:t>23/8/21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997EF-5C43-4E95-BB72-FCB5D9D9F2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62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33DC3E-0069-4BBB-8ED7-7DAD2B32CD1C}" type="slidenum">
              <a:rPr lang="es-ES" altLang="es-AR" smtClean="0"/>
              <a:pPr eaLnBrk="1" hangingPunct="1">
                <a:spcBef>
                  <a:spcPct val="0"/>
                </a:spcBef>
              </a:pPr>
              <a:t>7</a:t>
            </a:fld>
            <a:endParaRPr lang="es-ES" altLang="es-A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33DC3E-0069-4BBB-8ED7-7DAD2B32CD1C}" type="slidenum">
              <a:rPr lang="es-ES" altLang="es-AR" smtClean="0"/>
              <a:pPr eaLnBrk="1" hangingPunct="1">
                <a:spcBef>
                  <a:spcPct val="0"/>
                </a:spcBef>
              </a:pPr>
              <a:t>8</a:t>
            </a:fld>
            <a:endParaRPr lang="es-ES" altLang="es-A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33DC3E-0069-4BBB-8ED7-7DAD2B32CD1C}" type="slidenum">
              <a:rPr lang="es-ES" altLang="es-AR" smtClean="0"/>
              <a:pPr eaLnBrk="1" hangingPunct="1">
                <a:spcBef>
                  <a:spcPct val="0"/>
                </a:spcBef>
              </a:pPr>
              <a:t>9</a:t>
            </a:fld>
            <a:endParaRPr lang="es-ES" altLang="es-A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B309C9-CC33-4F3B-B45E-EF863F1466F6}" type="slidenum">
              <a:rPr lang="es-ES" altLang="es-AR" smtClean="0"/>
              <a:pPr eaLnBrk="1" hangingPunct="1">
                <a:spcBef>
                  <a:spcPct val="0"/>
                </a:spcBef>
              </a:pPr>
              <a:t>24</a:t>
            </a:fld>
            <a:endParaRPr lang="es-ES" altLang="es-A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912" y="1635646"/>
            <a:ext cx="5184576" cy="685899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2211710"/>
            <a:ext cx="3994720" cy="52119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7218-67CB-4DD2-8DA2-61AB29436BE9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00A-318D-47A3-A2BB-B8572F956E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1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7218-67CB-4DD2-8DA2-61AB29436BE9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00A-318D-47A3-A2BB-B8572F956E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7218-67CB-4DD2-8DA2-61AB29436BE9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00A-318D-47A3-A2BB-B8572F956E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2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August 23,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7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August 23,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884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897564"/>
            <a:ext cx="8229600" cy="3726414"/>
          </a:xfrm>
        </p:spPr>
        <p:txBody>
          <a:bodyPr anchor="ctr">
            <a:normAutofit/>
          </a:bodyPr>
          <a:lstStyle>
            <a:lvl1pPr marL="243516" indent="-243516" algn="just">
              <a:lnSpc>
                <a:spcPct val="150000"/>
              </a:lnSpc>
              <a:buClr>
                <a:srgbClr val="C09200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33142" indent="-243516">
              <a:buClr>
                <a:srgbClr val="C09200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4065" indent="-194813">
              <a:buClr>
                <a:srgbClr val="C09200"/>
              </a:buClr>
              <a:buFont typeface="Arial" panose="020B0604020202020204" pitchFamily="34" charset="0"/>
              <a:buChar char="•"/>
              <a:defRPr sz="1700"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363690" indent="-194813">
              <a:buClr>
                <a:srgbClr val="C09200"/>
              </a:buClr>
              <a:buFont typeface="Arial" panose="020B0604020202020204" pitchFamily="34" charset="0"/>
              <a:buChar char="•"/>
              <a:defRPr sz="1500"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753316" indent="-194813">
              <a:buClr>
                <a:srgbClr val="C09200"/>
              </a:buClr>
              <a:buFont typeface="Arial" panose="020B0604020202020204" pitchFamily="34" charset="0"/>
              <a:buChar char="•"/>
              <a:defRPr sz="1500"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GB" noProof="0" dirty="0"/>
              <a:t>FFF</a:t>
            </a:r>
          </a:p>
          <a:p>
            <a:pPr lvl="1"/>
            <a:endParaRPr lang="en-GB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582" y="0"/>
            <a:ext cx="8574491" cy="486054"/>
          </a:xfrm>
          <a:noFill/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843808" y="4785996"/>
            <a:ext cx="2895600" cy="273844"/>
          </a:xfrm>
        </p:spPr>
        <p:txBody>
          <a:bodyPr/>
          <a:lstStyle/>
          <a:p>
            <a:r>
              <a:rPr lang="en-GB"/>
              <a:t>©2018 –All rights reserved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66068" y="4785996"/>
            <a:ext cx="2133600" cy="273844"/>
          </a:xfrm>
        </p:spPr>
        <p:txBody>
          <a:bodyPr/>
          <a:lstStyle/>
          <a:p>
            <a:fld id="{1F34DDD4-DBA9-4416-8B8B-F2D695DC17C3}" type="slidenum">
              <a:rPr lang="en-GB" smtClean="0"/>
              <a:t>‹Nº›</a:t>
            </a:fld>
            <a:endParaRPr lang="en-GB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465516"/>
            <a:ext cx="6699006" cy="0"/>
          </a:xfrm>
          <a:prstGeom prst="line">
            <a:avLst/>
          </a:prstGeom>
          <a:ln w="31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7" y="4840002"/>
            <a:ext cx="764516" cy="191093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0" y="4785996"/>
            <a:ext cx="9144000" cy="0"/>
          </a:xfrm>
          <a:prstGeom prst="line">
            <a:avLst/>
          </a:prstGeom>
          <a:ln w="31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F7218-67CB-4DD2-8DA2-61AB29436BE9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B00A-318D-47A3-A2BB-B8572F956E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icardo.mattenet@abaspro.com.a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nextlevelpurchasing.com/index.html" TargetMode="External"/><Relationship Id="rId18" Type="http://schemas.openxmlformats.org/officeDocument/2006/relationships/hyperlink" Target="http://www.funmed.org.ar/esp/home_fmrn.asp" TargetMode="External"/><Relationship Id="rId26" Type="http://schemas.openxmlformats.org/officeDocument/2006/relationships/image" Target="../media/image28.jpeg"/><Relationship Id="rId39" Type="http://schemas.openxmlformats.org/officeDocument/2006/relationships/image" Target="../media/image39.jpeg"/><Relationship Id="rId21" Type="http://schemas.openxmlformats.org/officeDocument/2006/relationships/image" Target="../media/image23.png"/><Relationship Id="rId34" Type="http://schemas.openxmlformats.org/officeDocument/2006/relationships/image" Target="../media/image34.png"/><Relationship Id="rId42" Type="http://schemas.openxmlformats.org/officeDocument/2006/relationships/image" Target="../media/image42.jpeg"/><Relationship Id="rId47" Type="http://schemas.openxmlformats.org/officeDocument/2006/relationships/image" Target="../media/image4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29" Type="http://schemas.openxmlformats.org/officeDocument/2006/relationships/image" Target="../media/image30.jpeg"/><Relationship Id="rId11" Type="http://schemas.openxmlformats.org/officeDocument/2006/relationships/image" Target="../media/image15.png"/><Relationship Id="rId24" Type="http://schemas.openxmlformats.org/officeDocument/2006/relationships/image" Target="../media/image26.jpeg"/><Relationship Id="rId32" Type="http://schemas.openxmlformats.org/officeDocument/2006/relationships/hyperlink" Target="http://www.marfrig.com.br/index.asp" TargetMode="External"/><Relationship Id="rId37" Type="http://schemas.openxmlformats.org/officeDocument/2006/relationships/image" Target="../media/image37.jpeg"/><Relationship Id="rId40" Type="http://schemas.openxmlformats.org/officeDocument/2006/relationships/image" Target="../media/image40.png"/><Relationship Id="rId45" Type="http://schemas.openxmlformats.org/officeDocument/2006/relationships/image" Target="../media/image45.jpe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23" Type="http://schemas.openxmlformats.org/officeDocument/2006/relationships/image" Target="../media/image25.jpeg"/><Relationship Id="rId28" Type="http://schemas.openxmlformats.org/officeDocument/2006/relationships/image" Target="../media/image29.jpeg"/><Relationship Id="rId36" Type="http://schemas.openxmlformats.org/officeDocument/2006/relationships/image" Target="../media/image36.png"/><Relationship Id="rId49" Type="http://schemas.openxmlformats.org/officeDocument/2006/relationships/image" Target="../media/image4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31" Type="http://schemas.openxmlformats.org/officeDocument/2006/relationships/image" Target="../media/image32.jpeg"/><Relationship Id="rId44" Type="http://schemas.openxmlformats.org/officeDocument/2006/relationships/image" Target="../media/image44.jpeg"/><Relationship Id="rId4" Type="http://schemas.openxmlformats.org/officeDocument/2006/relationships/hyperlink" Target="http://www.sensormatic.com.ar/index.php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7.jpeg"/><Relationship Id="rId22" Type="http://schemas.openxmlformats.org/officeDocument/2006/relationships/image" Target="../media/image24.jpeg"/><Relationship Id="rId27" Type="http://schemas.openxmlformats.org/officeDocument/2006/relationships/hyperlink" Target="http://www.cariverplate.com.ar/tpl.php?cat=es&amp;url=laprevia.php" TargetMode="External"/><Relationship Id="rId30" Type="http://schemas.openxmlformats.org/officeDocument/2006/relationships/image" Target="../media/image31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hyperlink" Target="https://www.bionexo.com.ar/index2.jsp" TargetMode="External"/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12" Type="http://schemas.openxmlformats.org/officeDocument/2006/relationships/image" Target="../media/image16.jpeg"/><Relationship Id="rId17" Type="http://schemas.openxmlformats.org/officeDocument/2006/relationships/image" Target="../media/image20.jpeg"/><Relationship Id="rId25" Type="http://schemas.openxmlformats.org/officeDocument/2006/relationships/image" Target="../media/image27.png"/><Relationship Id="rId33" Type="http://schemas.openxmlformats.org/officeDocument/2006/relationships/image" Target="../media/image33.png"/><Relationship Id="rId38" Type="http://schemas.openxmlformats.org/officeDocument/2006/relationships/image" Target="../media/image38.jpeg"/><Relationship Id="rId46" Type="http://schemas.openxmlformats.org/officeDocument/2006/relationships/image" Target="../media/image46.png"/><Relationship Id="rId20" Type="http://schemas.openxmlformats.org/officeDocument/2006/relationships/image" Target="../media/image22.jpe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jpeg"/><Relationship Id="rId21" Type="http://schemas.openxmlformats.org/officeDocument/2006/relationships/image" Target="../media/image67.pn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Relationship Id="rId22" Type="http://schemas.openxmlformats.org/officeDocument/2006/relationships/image" Target="../media/image68.png"/><Relationship Id="rId27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0.png"/><Relationship Id="rId18" Type="http://schemas.openxmlformats.org/officeDocument/2006/relationships/image" Target="../media/image89.jpeg"/><Relationship Id="rId3" Type="http://schemas.openxmlformats.org/officeDocument/2006/relationships/image" Target="../media/image75.png"/><Relationship Id="rId21" Type="http://schemas.openxmlformats.org/officeDocument/2006/relationships/image" Target="../media/image92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7.jpeg"/><Relationship Id="rId20" Type="http://schemas.openxmlformats.org/officeDocument/2006/relationships/image" Target="../media/image9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5.jpeg"/><Relationship Id="rId5" Type="http://schemas.openxmlformats.org/officeDocument/2006/relationships/image" Target="../media/image77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10" Type="http://schemas.openxmlformats.org/officeDocument/2006/relationships/image" Target="../media/image82.png"/><Relationship Id="rId19" Type="http://schemas.openxmlformats.org/officeDocument/2006/relationships/image" Target="../media/image90.jpe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Relationship Id="rId22" Type="http://schemas.openxmlformats.org/officeDocument/2006/relationships/image" Target="../media/image9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1491630"/>
            <a:ext cx="5184576" cy="685899"/>
          </a:xfrm>
        </p:spPr>
        <p:txBody>
          <a:bodyPr>
            <a:normAutofit/>
          </a:bodyPr>
          <a:lstStyle/>
          <a:p>
            <a:r>
              <a:rPr lang="es-AR" dirty="0"/>
              <a:t>GCG para Compradores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AR" dirty="0"/>
              <a:t>ABASPRO Procurement </a:t>
            </a:r>
            <a:r>
              <a:rPr lang="es-AR" dirty="0" err="1"/>
              <a:t>Partners</a:t>
            </a:r>
            <a:endParaRPr lang="es-AR"/>
          </a:p>
          <a:p>
            <a:r>
              <a:rPr lang="es-AR"/>
              <a:t>23 de Agosto</a:t>
            </a:r>
          </a:p>
        </p:txBody>
      </p:sp>
      <p:pic>
        <p:nvPicPr>
          <p:cNvPr id="1026" name="Picture 2" descr="C:\Users\Pato\Desktop\PATO\ABASPRO CURSOS 2020 octubre\borradores\logo-abaspro reduced 3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31138"/>
            <a:ext cx="847403" cy="6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4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AB2EB6D0-B027-854D-A930-BD0F71F83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20538"/>
            <a:ext cx="8352928" cy="107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defPPr>
              <a:defRPr lang="en-US"/>
            </a:defPPr>
            <a:lvl1pPr>
              <a:defRPr sz="20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MX" altLang="es-AR"/>
              <a:t>III  Nuestros Cursos: Diferenciales</a:t>
            </a:r>
            <a:endParaRPr lang="es-ES" alt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B7903A-CA17-8B47-98DB-E5FA76C8F4FF}"/>
              </a:ext>
            </a:extLst>
          </p:cNvPr>
          <p:cNvSpPr txBox="1"/>
          <p:nvPr/>
        </p:nvSpPr>
        <p:spPr>
          <a:xfrm>
            <a:off x="323528" y="844713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Nuestros cursos se diferencian de la oferta tradicional del mercado regional en los siguientes aspectos:</a:t>
            </a:r>
          </a:p>
          <a:p>
            <a:endParaRPr lang="es-ES_tradnl" dirty="0"/>
          </a:p>
          <a:p>
            <a:pPr marL="342900" indent="-342900">
              <a:buAutoNum type="arabicPeriod"/>
            </a:pPr>
            <a:r>
              <a:rPr lang="es-ES_tradnl" dirty="0"/>
              <a:t>Se focalizan en el desarrollo del espíritu crítico y cuestionador del profesional de compras.</a:t>
            </a:r>
          </a:p>
          <a:p>
            <a:pPr marL="342900" indent="-342900">
              <a:buAutoNum type="arabicPeriod"/>
            </a:pPr>
            <a:r>
              <a:rPr lang="es-ES_tradnl" dirty="0"/>
              <a:t>Buscamos que el alumno desarrolle visión estratégica y amplíe su capacidad de análisis.</a:t>
            </a:r>
          </a:p>
          <a:p>
            <a:pPr marL="342900" indent="-342900">
              <a:buAutoNum type="arabicPeriod"/>
            </a:pPr>
            <a:r>
              <a:rPr lang="es-ES_tradnl" dirty="0"/>
              <a:t>Los profesores son primero consultores, los casos presentados son reales y actuales.</a:t>
            </a:r>
          </a:p>
          <a:p>
            <a:pPr marL="342900" indent="-342900">
              <a:buAutoNum type="arabicPeriod"/>
            </a:pPr>
            <a:r>
              <a:rPr lang="es-ES_tradnl" dirty="0"/>
              <a:t>En los cursos los alumnos traen un categoría de gasto y desarrollan sobre ella lo enseñado</a:t>
            </a:r>
          </a:p>
          <a:p>
            <a:pPr marL="342900" indent="-342900">
              <a:buAutoNum type="arabicPeriod"/>
            </a:pPr>
            <a:r>
              <a:rPr lang="es-ES_tradnl" dirty="0"/>
              <a:t>Los cursos son regionales, esto permite intercambio de experiencias.</a:t>
            </a:r>
          </a:p>
          <a:p>
            <a:pPr marL="342900" indent="-342900">
              <a:buAutoNum type="arabicPeriod"/>
            </a:pPr>
            <a:r>
              <a:rPr lang="es-ES_tradnl" dirty="0"/>
              <a:t>El foco es saber hacer y saber porque se hace. Todos los cursos incluyen workshops.  </a:t>
            </a:r>
          </a:p>
          <a:p>
            <a:pPr marL="342900" indent="-342900">
              <a:buAutoNum type="arabicPeriod"/>
            </a:pPr>
            <a:r>
              <a:rPr lang="es-ES_tradnl" dirty="0"/>
              <a:t>Follow up.</a:t>
            </a:r>
          </a:p>
        </p:txBody>
      </p:sp>
    </p:spTree>
    <p:extLst>
      <p:ext uri="{BB962C8B-B14F-4D97-AF65-F5344CB8AC3E}">
        <p14:creationId xmlns:p14="http://schemas.microsoft.com/office/powerpoint/2010/main" val="158668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40188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000" b="1" dirty="0">
                <a:solidFill>
                  <a:srgbClr val="000066"/>
                </a:solidFill>
                <a:latin typeface="Verdana" pitchFamily="34" charset="0"/>
              </a:rPr>
              <a:t>IV. Nuestros Cursos para 2021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635646"/>
            <a:ext cx="65037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u="sng" dirty="0"/>
              <a:t>GCG: Gestión de Categorías de Gasto</a:t>
            </a:r>
          </a:p>
          <a:p>
            <a:r>
              <a:rPr lang="es-ES_tradnl" sz="2400" dirty="0"/>
              <a:t>Septiembre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DGA: Dirección de Gerencias de Abastecimiento</a:t>
            </a:r>
          </a:p>
          <a:p>
            <a:r>
              <a:rPr lang="es-ES_tradnl" sz="2400" dirty="0"/>
              <a:t>Noviembre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PBA: Programa Básico de Compras</a:t>
            </a:r>
          </a:p>
          <a:p>
            <a:endParaRPr lang="es-ES_trad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P4MRO: Compras para MRO</a:t>
            </a:r>
          </a:p>
          <a:p>
            <a:r>
              <a:rPr lang="es-ES_tradnl" sz="2400" dirty="0"/>
              <a:t>Octubre</a:t>
            </a:r>
          </a:p>
        </p:txBody>
      </p:sp>
    </p:spTree>
    <p:extLst>
      <p:ext uri="{BB962C8B-B14F-4D97-AF65-F5344CB8AC3E}">
        <p14:creationId xmlns:p14="http://schemas.microsoft.com/office/powerpoint/2010/main" val="368694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 dirty="0">
                <a:solidFill>
                  <a:srgbClr val="000066"/>
                </a:solidFill>
                <a:latin typeface="Verdana" pitchFamily="34" charset="0"/>
              </a:rPr>
              <a:t>GCG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CA88C3-05F1-9244-B830-368031E1D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67494"/>
            <a:ext cx="3840832" cy="47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7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 dirty="0">
                <a:solidFill>
                  <a:srgbClr val="000066"/>
                </a:solidFill>
                <a:latin typeface="Verdana" pitchFamily="34" charset="0"/>
              </a:rPr>
              <a:t>Objetivos y para quienes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63564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1983 el mundo de compras cambió gracias a Peter </a:t>
            </a:r>
            <a:r>
              <a:rPr lang="es-ES" dirty="0" err="1"/>
              <a:t>Kraljic</a:t>
            </a:r>
            <a:r>
              <a:rPr lang="es-ES" dirty="0"/>
              <a:t> y el GCG es para quienes quieran adoptar el cambio.</a:t>
            </a:r>
          </a:p>
          <a:p>
            <a:endParaRPr lang="es-ES" dirty="0"/>
          </a:p>
          <a:p>
            <a:pPr marL="342900" indent="-342900">
              <a:buAutoNum type="alphaLcParenR"/>
            </a:pPr>
            <a:r>
              <a:rPr lang="es-ES" dirty="0"/>
              <a:t>Entender cuando y porqué la metodología de compras por requerimientos es en compras recurrentes un problema.</a:t>
            </a:r>
          </a:p>
          <a:p>
            <a:endParaRPr lang="es-ES" dirty="0"/>
          </a:p>
          <a:p>
            <a:pPr marL="342900" indent="-342900">
              <a:buAutoNum type="alphaLcParenR"/>
            </a:pPr>
            <a:r>
              <a:rPr lang="es-ES" dirty="0"/>
              <a:t>Aprender a manejar el concepto de Categoría y estrategia de Categoría.</a:t>
            </a:r>
          </a:p>
          <a:p>
            <a:endParaRPr lang="es-ES" dirty="0"/>
          </a:p>
          <a:p>
            <a:pPr marL="342900" indent="-342900">
              <a:buAutoNum type="alphaLcParenR"/>
            </a:pPr>
            <a:r>
              <a:rPr lang="es-ES" dirty="0"/>
              <a:t>Conocer y aplicar el </a:t>
            </a:r>
            <a:r>
              <a:rPr lang="es-ES" b="1" dirty="0"/>
              <a:t>método de los 7 pasos</a:t>
            </a:r>
            <a:r>
              <a:rPr lang="es-ES" dirty="0"/>
              <a:t> para aplicar profesionalmente el </a:t>
            </a:r>
            <a:r>
              <a:rPr lang="es-ES" dirty="0" err="1"/>
              <a:t>Strategic</a:t>
            </a:r>
            <a:r>
              <a:rPr lang="es-ES" dirty="0"/>
              <a:t> </a:t>
            </a:r>
            <a:r>
              <a:rPr lang="es-ES" dirty="0" err="1"/>
              <a:t>Sourcing</a:t>
            </a:r>
            <a:r>
              <a:rPr lang="es-ES" dirty="0"/>
              <a:t>.</a:t>
            </a:r>
          </a:p>
          <a:p>
            <a:pPr marL="342900" indent="-342900">
              <a:buAutoNum type="alphaLcParenR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122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Temario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3" name="Picture 2" descr="Captura de pantalla 2020-10-26 a las 5.59.29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3478"/>
            <a:ext cx="4471888" cy="4832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211710"/>
            <a:ext cx="3370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/>
              <a:t>Se dictarán 8 módulos durante las </a:t>
            </a:r>
          </a:p>
          <a:p>
            <a:r>
              <a:rPr lang="es-ES_tradnl"/>
              <a:t>6 sesiones del curso.</a:t>
            </a:r>
          </a:p>
        </p:txBody>
      </p:sp>
    </p:spTree>
    <p:extLst>
      <p:ext uri="{BB962C8B-B14F-4D97-AF65-F5344CB8AC3E}">
        <p14:creationId xmlns:p14="http://schemas.microsoft.com/office/powerpoint/2010/main" val="197104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 err="1">
                <a:solidFill>
                  <a:srgbClr val="000066"/>
                </a:solidFill>
                <a:latin typeface="Verdana" pitchFamily="34" charset="0"/>
              </a:rPr>
              <a:t>Workshops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563638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Asimismo, durante el curso haremos 4 workshops grupales y 3 tareas para el hogar (voluntarias)</a:t>
            </a:r>
          </a:p>
          <a:p>
            <a:endParaRPr lang="es-ES_tradnl"/>
          </a:p>
          <a:p>
            <a:r>
              <a:rPr lang="es-ES_tradnl"/>
              <a:t>Durante los </a:t>
            </a:r>
            <a:r>
              <a:rPr lang="es-ES_tradnl" err="1"/>
              <a:t>workshops</a:t>
            </a:r>
            <a:r>
              <a:rPr lang="es-ES_tradnl"/>
              <a:t> podrás conversar e intercambiar ideas con colegas y desarrollar nuevos vínculos. </a:t>
            </a:r>
          </a:p>
        </p:txBody>
      </p:sp>
      <p:pic>
        <p:nvPicPr>
          <p:cNvPr id="2" name="Picture 2" descr="Mesa trabajo IV workshop SG - Grupo Tecma Red">
            <a:extLst>
              <a:ext uri="{FF2B5EF4-FFF2-40B4-BE49-F238E27FC236}">
                <a16:creationId xmlns:a16="http://schemas.microsoft.com/office/drawing/2014/main" id="{7BA63F9B-F2A9-594E-ABBF-38F8376DE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4335"/>
            <a:ext cx="2796155" cy="18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1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1520" y="473894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Carga horaria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257584"/>
            <a:ext cx="4765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/>
              <a:t>Horas dictado: 18 horas en 6 sesiones de 3 horas</a:t>
            </a:r>
          </a:p>
          <a:p>
            <a:r>
              <a:rPr lang="es-ES_tradnl"/>
              <a:t>Horas estudio en Casa: 8 horas</a:t>
            </a:r>
          </a:p>
          <a:p>
            <a:r>
              <a:rPr lang="es-ES_tradnl"/>
              <a:t>Material de lectura Previa: Si</a:t>
            </a:r>
          </a:p>
        </p:txBody>
      </p:sp>
      <p:pic>
        <p:nvPicPr>
          <p:cNvPr id="3074" name="Picture 2" descr="The Ultimate Guide To Workload Management">
            <a:extLst>
              <a:ext uri="{FF2B5EF4-FFF2-40B4-BE49-F238E27FC236}">
                <a16:creationId xmlns:a16="http://schemas.microsoft.com/office/drawing/2014/main" id="{44469939-F0DD-424E-9C4E-84EC07C4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88" y="1652449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4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512" y="545902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Fechas y costos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68" y="1454462"/>
            <a:ext cx="8525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Fechas Claves:</a:t>
            </a:r>
          </a:p>
          <a:p>
            <a:r>
              <a:rPr lang="es-ES_tradnl" b="1" dirty="0"/>
              <a:t>Inscripción temprana: </a:t>
            </a:r>
            <a:r>
              <a:rPr lang="es-ES_tradnl" dirty="0"/>
              <a:t>27 agosto</a:t>
            </a:r>
            <a:endParaRPr lang="es-AR" dirty="0"/>
          </a:p>
          <a:p>
            <a:r>
              <a:rPr lang="es-ES_tradnl" b="1" dirty="0"/>
              <a:t>Del </a:t>
            </a:r>
            <a:r>
              <a:rPr lang="es-ES_tradnl" dirty="0"/>
              <a:t>Lunes 6 Sept al 17, los Lunes, Miércoles y Viernes</a:t>
            </a:r>
            <a:r>
              <a:rPr lang="es-AR" dirty="0"/>
              <a:t> de 15 a 18 </a:t>
            </a:r>
            <a:r>
              <a:rPr lang="es-AR" dirty="0" err="1"/>
              <a:t>hs</a:t>
            </a:r>
            <a:r>
              <a:rPr lang="es-AR" dirty="0"/>
              <a:t> Bs As.</a:t>
            </a:r>
            <a:endParaRPr lang="es-ES_tradn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7F3EFF-87C5-AD4A-8202-707099C73285}"/>
              </a:ext>
            </a:extLst>
          </p:cNvPr>
          <p:cNvSpPr/>
          <p:nvPr/>
        </p:nvSpPr>
        <p:spPr>
          <a:xfrm>
            <a:off x="222582" y="2571750"/>
            <a:ext cx="86988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Precio Alumnos en Argentina:</a:t>
            </a:r>
            <a:r>
              <a:rPr lang="es-ES_tradnl" sz="16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S32.900 por alumno más IVA</a:t>
            </a:r>
          </a:p>
          <a:p>
            <a:endParaRPr lang="es-ES_tradnl" sz="1600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sz="16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Alumnos del exterior:</a:t>
            </a:r>
            <a:r>
              <a:rPr lang="es-ES_tradnl" sz="16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USD 320</a:t>
            </a:r>
            <a:endParaRPr lang="es-AR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s-ES_tradnl" sz="1600" b="1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sz="16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Descuentos:</a:t>
            </a:r>
            <a:r>
              <a:rPr lang="es-ES_tradnl" sz="16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 o más alumno de misma empresa 10% para el y los que le sigan.  5% por inscripción hasta el 27.  Los descuentos son ACUMULABLES. Alumnos sin financiamiento de empresa, consultar.</a:t>
            </a:r>
          </a:p>
          <a:p>
            <a:endParaRPr lang="es-AR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sz="16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Pago:</a:t>
            </a:r>
            <a:r>
              <a:rPr lang="es-ES_tradnl" sz="16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 Argentina mediante transferencia bancaria o Mercado Pago y del exterior por PayPal.</a:t>
            </a:r>
            <a:endParaRPr lang="es-AR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8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¿Qué beneficios te vas a llevar?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1026" name="Picture 2" descr="What Is a Knowledge Base? – With a Definition, Uses and Mistakes to Avoid">
            <a:extLst>
              <a:ext uri="{FF2B5EF4-FFF2-40B4-BE49-F238E27FC236}">
                <a16:creationId xmlns:a16="http://schemas.microsoft.com/office/drawing/2014/main" id="{5F67A9B8-7359-6E45-BA67-1233AD97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1157"/>
            <a:ext cx="1830068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é es Benchmarking, tipos, cómo hacerlo, ventajas y ejemplos - Blog  Klickpages">
            <a:extLst>
              <a:ext uri="{FF2B5EF4-FFF2-40B4-BE49-F238E27FC236}">
                <a16:creationId xmlns:a16="http://schemas.microsoft.com/office/drawing/2014/main" id="{4A0389C7-AEF0-3E44-B3A7-E2F245F4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62035"/>
            <a:ext cx="1830068" cy="12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bajas en network marketing? 6 errores que podrías estar cometiendo ahora  mismo">
            <a:extLst>
              <a:ext uri="{FF2B5EF4-FFF2-40B4-BE49-F238E27FC236}">
                <a16:creationId xmlns:a16="http://schemas.microsoft.com/office/drawing/2014/main" id="{A223256E-AE27-D545-AC1D-804E3B46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418842"/>
            <a:ext cx="2286287" cy="11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1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Seguimiento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325" y="1991618"/>
            <a:ext cx="528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Todos los cursos de Abaspro se ofrecen con 60 días de Consultas gratuitas post cierre.</a:t>
            </a:r>
          </a:p>
          <a:p>
            <a:endParaRPr lang="es-ES_tradnl"/>
          </a:p>
          <a:p>
            <a:r>
              <a:rPr lang="es-ES_tradnl"/>
              <a:t>Pero lo que es más importante, si lo desean, es un vínculo profesional duradero y fructífero!</a:t>
            </a:r>
          </a:p>
          <a:p>
            <a:endParaRPr lang="es-ES_tradnl"/>
          </a:p>
          <a:p>
            <a:r>
              <a:rPr lang="es-ES_tradnl"/>
              <a:t>Hasta ahora h</a:t>
            </a:r>
            <a:r>
              <a:rPr lang="tr-TR"/>
              <a:t>ay</a:t>
            </a:r>
            <a:r>
              <a:rPr lang="es-ES_tradnl"/>
              <a:t> más de 700 alumnos en la región bajo este esquema.</a:t>
            </a:r>
          </a:p>
        </p:txBody>
      </p:sp>
      <p:pic>
        <p:nvPicPr>
          <p:cNvPr id="2050" name="Picture 2" descr="Why Is It So Important To Follow Up With Your Customers? – SIClytics">
            <a:extLst>
              <a:ext uri="{FF2B5EF4-FFF2-40B4-BE49-F238E27FC236}">
                <a16:creationId xmlns:a16="http://schemas.microsoft.com/office/drawing/2014/main" id="{7320BA49-DA5D-7247-B96D-1889ED2E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9" y="1923678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2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AR" sz="2000" b="1">
                <a:solidFill>
                  <a:srgbClr val="000066"/>
                </a:solidFill>
                <a:latin typeface="Verdana" pitchFamily="34" charset="0"/>
              </a:rPr>
              <a:t>¿Quiénes somos?</a:t>
            </a:r>
            <a:endParaRPr lang="es-ES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075" name="AutoShape 6"/>
          <p:cNvSpPr>
            <a:spLocks noChangeArrowheads="1"/>
          </p:cNvSpPr>
          <p:nvPr/>
        </p:nvSpPr>
        <p:spPr bwMode="auto">
          <a:xfrm>
            <a:off x="539552" y="768932"/>
            <a:ext cx="8415783" cy="4088639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/>
              <a:t>¿Qué es ABASPRO?</a:t>
            </a:r>
          </a:p>
          <a:p>
            <a:pPr eaLnBrk="1" hangingPunct="1"/>
            <a:r>
              <a:rPr lang="es-ES" altLang="es-AR"/>
              <a:t> </a:t>
            </a:r>
          </a:p>
          <a:p>
            <a:pPr eaLnBrk="1" hangingPunct="1"/>
            <a:r>
              <a:rPr lang="es-ES" altLang="es-AR"/>
              <a:t>	Firma de servicios profesionales de consultoría e implementación de mejoras para el  Abastecimiento Corporativo.</a:t>
            </a:r>
          </a:p>
          <a:p>
            <a:pPr eaLnBrk="1" hangingPunct="1"/>
            <a:endParaRPr lang="es-ES" altLang="es-AR"/>
          </a:p>
          <a:p>
            <a:pPr eaLnBrk="1" hangingPunct="1"/>
            <a:r>
              <a:rPr lang="es-ES" altLang="es-AR"/>
              <a:t>	Ayudamos a las empresas a extraer el máximo valor posible de su cadena de abastecimiento y su poder de compras mediante cambios en sus culturas, procesos, sistemas, competencias y estructuras en forma consistente y duradera.</a:t>
            </a:r>
          </a:p>
          <a:p>
            <a:pPr eaLnBrk="1" hangingPunct="1"/>
            <a:endParaRPr lang="es-ES" altLang="es-AR"/>
          </a:p>
          <a:p>
            <a:pPr eaLnBrk="1" hangingPunct="1"/>
            <a:r>
              <a:rPr lang="es-ES" altLang="es-AR"/>
              <a:t>	Asistimos a los profesionales de compras a mejorar su competitividad, empleabilidad y satisfacción profesional.</a:t>
            </a:r>
          </a:p>
          <a:p>
            <a:pPr eaLnBrk="1" hangingPunct="1"/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2891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9F10C7-D350-AE4A-BD99-0704CC355BA0}"/>
              </a:ext>
            </a:extLst>
          </p:cNvPr>
          <p:cNvSpPr txBox="1"/>
          <p:nvPr/>
        </p:nvSpPr>
        <p:spPr>
          <a:xfrm>
            <a:off x="2345978" y="2223904"/>
            <a:ext cx="449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/>
              <a:t>ANEXO: Testimonios</a:t>
            </a:r>
          </a:p>
        </p:txBody>
      </p:sp>
    </p:spTree>
    <p:extLst>
      <p:ext uri="{BB962C8B-B14F-4D97-AF65-F5344CB8AC3E}">
        <p14:creationId xmlns:p14="http://schemas.microsoft.com/office/powerpoint/2010/main" val="66768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Testimonios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6C592A-F706-5E44-BA74-D844C6E4E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01"/>
            <a:ext cx="9144000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6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9-10 a las 3.05.42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1669977"/>
          </a:xfrm>
          <a:prstGeom prst="rect">
            <a:avLst/>
          </a:prstGeom>
        </p:spPr>
      </p:pic>
      <p:pic>
        <p:nvPicPr>
          <p:cNvPr id="6" name="Picture 5" descr="Captura de pantalla 2020-09-10 a las 3.05.32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838"/>
            <a:ext cx="9144000" cy="1757128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Testimonios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6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20-09-10 a las 3.04.59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630"/>
            <a:ext cx="9144000" cy="1552327"/>
          </a:xfrm>
          <a:prstGeom prst="rect">
            <a:avLst/>
          </a:prstGeom>
        </p:spPr>
      </p:pic>
      <p:pic>
        <p:nvPicPr>
          <p:cNvPr id="3" name="Picture 2" descr="Captura de pantalla 2020-09-10 a las 3.05.05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936"/>
            <a:ext cx="9144000" cy="1936102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Testimonios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33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71550" y="2227660"/>
            <a:ext cx="7653338" cy="206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AR" altLang="es-AR" sz="3600">
                <a:solidFill>
                  <a:schemeClr val="accent2"/>
                </a:solidFill>
                <a:latin typeface="Verdana" pitchFamily="34" charset="0"/>
              </a:rPr>
              <a:t>Muchas gracias!</a:t>
            </a:r>
          </a:p>
          <a:p>
            <a:pPr algn="r" eaLnBrk="1" hangingPunct="1">
              <a:spcBef>
                <a:spcPct val="20000"/>
              </a:spcBef>
            </a:pPr>
            <a:endParaRPr lang="es-AR" altLang="es-AR" sz="3600">
              <a:solidFill>
                <a:schemeClr val="accent2"/>
              </a:solidFill>
              <a:latin typeface="Verdana" pitchFamily="34" charset="0"/>
              <a:hlinkClick r:id="rId3"/>
            </a:endParaRPr>
          </a:p>
          <a:p>
            <a:pPr algn="r" eaLnBrk="1" hangingPunct="1">
              <a:spcBef>
                <a:spcPct val="20000"/>
              </a:spcBef>
            </a:pPr>
            <a:endParaRPr lang="es-AR" altLang="es-AR" sz="3600">
              <a:solidFill>
                <a:schemeClr val="accent2"/>
              </a:solidFill>
              <a:latin typeface="Verdana" pitchFamily="34" charset="0"/>
              <a:hlinkClick r:id="rId3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s-AR" altLang="es-AR" sz="1400">
                <a:solidFill>
                  <a:schemeClr val="accent2"/>
                </a:solidFill>
                <a:latin typeface="Verdana" pitchFamily="34" charset="0"/>
                <a:hlinkClick r:id="rId3"/>
              </a:rPr>
              <a:t>info@abaspro.com.ar</a:t>
            </a:r>
            <a:endParaRPr lang="es-AR" altLang="es-AR" sz="1400">
              <a:solidFill>
                <a:schemeClr val="accent2"/>
              </a:solidFill>
              <a:latin typeface="Verdana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s-AR" altLang="es-AR" sz="1400">
                <a:solidFill>
                  <a:schemeClr val="accent2"/>
                </a:solidFill>
                <a:latin typeface="Verdana" pitchFamily="34" charset="0"/>
              </a:rPr>
              <a:t>www.abaspro.com.ar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AR" altLang="es-AR" sz="1400">
              <a:solidFill>
                <a:schemeClr val="accent2"/>
              </a:solidFill>
              <a:latin typeface="Verdana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ES" altLang="es-AR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074" name="Picture 2" descr="C:\Users\Pato\Desktop\PATO\ABASPRO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88035"/>
            <a:ext cx="10668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2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FECB63-22E1-3B4E-906C-E5801C931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5550"/>
            <a:ext cx="8229600" cy="3394472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s-ES_tradnl"/>
              <a:t>Sobre Abaspro</a:t>
            </a:r>
          </a:p>
          <a:p>
            <a:pPr marL="571500" indent="-571500">
              <a:buFont typeface="+mj-lt"/>
              <a:buAutoNum type="romanUcPeriod"/>
            </a:pPr>
            <a:r>
              <a:rPr lang="es-ES_tradnl"/>
              <a:t>Antecendentes</a:t>
            </a:r>
          </a:p>
          <a:p>
            <a:pPr marL="571500" indent="-571500">
              <a:buFont typeface="+mj-lt"/>
              <a:buAutoNum type="romanUcPeriod"/>
            </a:pPr>
            <a:r>
              <a:rPr lang="es-ES_tradnl"/>
              <a:t>GCG</a:t>
            </a:r>
          </a:p>
          <a:p>
            <a:pPr marL="0" indent="0">
              <a:buNone/>
            </a:pPr>
            <a:endParaRPr lang="es-ES_tradnl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47FCD04-9394-604E-AE45-DAB18E43C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AR" sz="2000" b="1">
                <a:solidFill>
                  <a:srgbClr val="000066"/>
                </a:solidFill>
                <a:latin typeface="Verdana" pitchFamily="34" charset="0"/>
              </a:rPr>
              <a:t>Agenda</a:t>
            </a:r>
            <a:endParaRPr lang="es-ES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2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AR" sz="2000" b="1">
                <a:solidFill>
                  <a:srgbClr val="000066"/>
                </a:solidFill>
                <a:latin typeface="Verdana" pitchFamily="34" charset="0"/>
              </a:rPr>
              <a:t>I Sobre ABASPRO</a:t>
            </a:r>
            <a:endParaRPr lang="es-ES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075" name="AutoShape 6"/>
          <p:cNvSpPr>
            <a:spLocks noChangeArrowheads="1"/>
          </p:cNvSpPr>
          <p:nvPr/>
        </p:nvSpPr>
        <p:spPr bwMode="auto">
          <a:xfrm>
            <a:off x="395536" y="1544318"/>
            <a:ext cx="8415783" cy="3475704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/>
              <a:t>¿Qué es ABASPRO?</a:t>
            </a:r>
          </a:p>
          <a:p>
            <a:pPr eaLnBrk="1" hangingPunct="1"/>
            <a:r>
              <a:rPr lang="es-ES" altLang="es-AR"/>
              <a:t> </a:t>
            </a:r>
          </a:p>
          <a:p>
            <a:pPr eaLnBrk="1" hangingPunct="1"/>
            <a:r>
              <a:rPr lang="es-ES" altLang="es-AR"/>
              <a:t>	</a:t>
            </a:r>
          </a:p>
          <a:p>
            <a:pPr eaLnBrk="1" hangingPunct="1"/>
            <a:r>
              <a:rPr lang="es-ES" altLang="es-AR"/>
              <a:t>	Dese 2007 Ayudamos a las empresas a extraer el máximo valor posible de su cadena de abastecimiento y su poder de compras mediante cambios en sus culturas, procesos, sistemas, competencias y estructuras en forma consistente y duradera.</a:t>
            </a:r>
          </a:p>
          <a:p>
            <a:pPr eaLnBrk="1" hangingPunct="1"/>
            <a:endParaRPr lang="es-ES" altLang="es-AR"/>
          </a:p>
          <a:p>
            <a:pPr eaLnBrk="1" hangingPunct="1"/>
            <a:r>
              <a:rPr lang="es-ES" altLang="es-AR"/>
              <a:t>	Formamos y asistimos a los profesionales de compras a mejorar su competitividad, empleabilidad y satisfacción profesional.</a:t>
            </a:r>
          </a:p>
          <a:p>
            <a:pPr eaLnBrk="1" hangingPunct="1"/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6485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AR" sz="2000" b="1">
                <a:solidFill>
                  <a:srgbClr val="000066"/>
                </a:solidFill>
                <a:latin typeface="Verdana" pitchFamily="34" charset="0"/>
              </a:rPr>
              <a:t>¿Qué Hacemos?</a:t>
            </a:r>
            <a:endParaRPr lang="es-ES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3568" y="1076368"/>
            <a:ext cx="8066088" cy="1466644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r>
              <a:rPr lang="es-AR" altLang="es-AR" sz="1400" b="1">
                <a:solidFill>
                  <a:schemeClr val="tx1"/>
                </a:solidFill>
                <a:latin typeface="Verdana" pitchFamily="34" charset="0"/>
              </a:rPr>
              <a:t>Consultoría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Revisión del Modelo de Compras y Abastecimiento.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Revisión de competencias y recursos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Adaptación y rediseño de la función de abastecimiento, sus normas, sistemas y procesos 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Procesos de reducción de costos y optimización de la SCM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Change management hacia Category based Procurement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Acompañamiento gerencial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76275" y="3769643"/>
            <a:ext cx="8053388" cy="1279358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s-AR" sz="1400" b="1">
                <a:solidFill>
                  <a:schemeClr val="tx1"/>
                </a:solidFill>
                <a:latin typeface="Verdana" pitchFamily="34" charset="0"/>
              </a:rPr>
              <a:t>Outsourcing Tareas</a:t>
            </a:r>
          </a:p>
          <a:p>
            <a:pPr lvl="1">
              <a:buFontTx/>
              <a:buChar char="•"/>
              <a:defRPr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Tercerización de etapas no claves del abastecimiento tales como confección de pliegos, revisión de comparativas, etc.</a:t>
            </a:r>
          </a:p>
          <a:p>
            <a:pPr lvl="1">
              <a:buFontTx/>
              <a:buChar char="•"/>
              <a:defRPr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Control y monitoreo de proveedores y contratistas</a:t>
            </a:r>
          </a:p>
          <a:p>
            <a:pPr lvl="1">
              <a:buFontTx/>
              <a:buChar char="•"/>
              <a:defRPr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Desarrollo de proveedores estratégicos (esquemas de cooperación y mejora conjunta)</a:t>
            </a:r>
          </a:p>
          <a:p>
            <a:pPr lvl="1">
              <a:defRPr/>
            </a:pPr>
            <a:endParaRPr lang="es-ES" sz="11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97062" y="2600489"/>
            <a:ext cx="8039100" cy="109207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r>
              <a:rPr lang="es-AR" sz="1400" b="1">
                <a:solidFill>
                  <a:schemeClr val="tx1"/>
                </a:solidFill>
                <a:latin typeface="Verdana" pitchFamily="34" charset="0"/>
              </a:rPr>
              <a:t>Entrenamiento y Recruiting</a:t>
            </a:r>
          </a:p>
          <a:p>
            <a:pPr lvl="1">
              <a:buFontTx/>
              <a:buChar char="•"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Capacitación de compradores profesionales en forma reomota y presencial con cursos in compay y abiertos</a:t>
            </a:r>
          </a:p>
          <a:p>
            <a:pPr lvl="1">
              <a:buFontTx/>
              <a:buChar char="•"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Coaching de Compradores</a:t>
            </a:r>
          </a:p>
          <a:p>
            <a:pPr lvl="1">
              <a:buFontTx/>
              <a:buChar char="•"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Búsqueda y selección de compradore y evaluación técnica de candidatos</a:t>
            </a:r>
          </a:p>
        </p:txBody>
      </p:sp>
    </p:spTree>
    <p:extLst>
      <p:ext uri="{BB962C8B-B14F-4D97-AF65-F5344CB8AC3E}">
        <p14:creationId xmlns:p14="http://schemas.microsoft.com/office/powerpoint/2010/main" val="279583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329878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AR" sz="2000" b="1">
                <a:solidFill>
                  <a:srgbClr val="000066"/>
                </a:solidFill>
                <a:latin typeface="Verdana" pitchFamily="34" charset="0"/>
              </a:rPr>
              <a:t>Ademas… Generamos Contenidos</a:t>
            </a:r>
            <a:endParaRPr lang="es-ES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9399AB-73E1-B148-ADAF-5E9C9CE99FE5}"/>
              </a:ext>
            </a:extLst>
          </p:cNvPr>
          <p:cNvSpPr txBox="1"/>
          <p:nvPr/>
        </p:nvSpPr>
        <p:spPr>
          <a:xfrm>
            <a:off x="251520" y="186444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/>
              <a:t>PODCAST ESPECIALIZADO EN COMPRAS LATINOAMERICANAS</a:t>
            </a:r>
          </a:p>
        </p:txBody>
      </p:sp>
      <p:pic>
        <p:nvPicPr>
          <p:cNvPr id="5" name="Picture 1" descr="Captura de pantalla 2020-10-13 a las 12.15.12 p.m..png">
            <a:extLst>
              <a:ext uri="{FF2B5EF4-FFF2-40B4-BE49-F238E27FC236}">
                <a16:creationId xmlns:a16="http://schemas.microsoft.com/office/drawing/2014/main" id="{CF4FE023-D1CE-AC4E-84C8-E6EFD8391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64444"/>
            <a:ext cx="2088232" cy="2540000"/>
          </a:xfrm>
          <a:prstGeom prst="rect">
            <a:avLst/>
          </a:prstGeom>
        </p:spPr>
      </p:pic>
      <p:pic>
        <p:nvPicPr>
          <p:cNvPr id="6" name="Picture 2" descr="Café com Comprador | LinkedIn">
            <a:extLst>
              <a:ext uri="{FF2B5EF4-FFF2-40B4-BE49-F238E27FC236}">
                <a16:creationId xmlns:a16="http://schemas.microsoft.com/office/drawing/2014/main" id="{CC1B34F7-C026-0E44-B2FB-CB9D1592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50362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9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eeklogo.com/images/A/Alto_Parana-logo-40DF76A0F6-seeklogo.c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16" y="1430182"/>
            <a:ext cx="1296987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6" descr="tyc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2653141"/>
            <a:ext cx="1637804" cy="2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8" descr="logo Tentissi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0" y="2949606"/>
            <a:ext cx="936625" cy="5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042162"/>
            <a:ext cx="827602" cy="38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50" name="Picture 61" descr="Nidera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50" y="3004375"/>
            <a:ext cx="16557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2" descr="logo Cals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90" y="1234481"/>
            <a:ext cx="1509107" cy="28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3" descr="logo Tyc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52" y="3613573"/>
            <a:ext cx="14398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6" descr="intro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7" y="3057954"/>
            <a:ext cx="1223963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8" descr="http://www.eyelit.com.ar/images/wall/camp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18" y="985228"/>
            <a:ext cx="786315" cy="44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0" descr="Purchasing Courses- Online Courses From Next Level Purchasing 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1" y="2624566"/>
            <a:ext cx="1338263" cy="2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2" descr="Purchasing Courses- Online Courses From Next Level Purchasing 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53141"/>
            <a:ext cx="6223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achilles20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640293"/>
            <a:ext cx="792162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4" descr="MaterDe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597367"/>
            <a:ext cx="2016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3" descr="Fundación Médica de Río Negro y Neuquén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435381"/>
            <a:ext cx="1055688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AutoShape 22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sp>
        <p:nvSpPr>
          <p:cNvPr id="6163" name="AutoShape 24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pic>
        <p:nvPicPr>
          <p:cNvPr id="6164" name="Picture 4" descr="http://4.bp.blogspot.com/_HmuVHX9hjRo/SkuebwzXOrI/AAAAAAAAB-s/n8NZ7yvV9cU/s200/logo+tia+maruca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29503"/>
            <a:ext cx="10588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 Box 2"/>
          <p:cNvSpPr txBox="1">
            <a:spLocks noChangeArrowheads="1"/>
          </p:cNvSpPr>
          <p:nvPr/>
        </p:nvSpPr>
        <p:spPr bwMode="auto">
          <a:xfrm>
            <a:off x="307976" y="123478"/>
            <a:ext cx="8223249" cy="5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defPPr>
              <a:defRPr lang="en-US"/>
            </a:defPPr>
            <a:lvl1pPr>
              <a:defRPr sz="20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MX" altLang="es-AR"/>
              <a:t>II Clientes</a:t>
            </a:r>
            <a:endParaRPr lang="es-ES" altLang="es-AR"/>
          </a:p>
        </p:txBody>
      </p:sp>
      <p:pic>
        <p:nvPicPr>
          <p:cNvPr id="6166" name="Picture 25" descr="http://www.femechaco.com/publicidad/home/fsalud.g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057804"/>
            <a:ext cx="1927225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7" descr="http://accionesymercados.com.ar/wp-content/uploads/ypf_image003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7" y="4785552"/>
            <a:ext cx="91916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7" y="4720068"/>
            <a:ext cx="1584325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" descr="http://depositosplazofijo.com.ar/wp-content/uploads/banco-hipotecario3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13" y="930978"/>
            <a:ext cx="1227137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7" y="4609337"/>
            <a:ext cx="15843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3" descr="http://wms-ap.cevalogistics.com/Common/Images/CEVA-Logo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9" y="3060281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13" descr="http://www.cariverplate.com.ar/../img-rd/la_previa/escudos/river.jpg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3560"/>
            <a:ext cx="869502" cy="7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10" descr="http://1.bp.blogspot.com/_-PNyQ97_btI/Sv3kXOwl9bI/AAAAAAAACm4/NVHVoqwRSLc/s400/149516_hospital%2520austral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46197"/>
            <a:ext cx="9350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32 Imagen" descr="Imagen1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3975925"/>
            <a:ext cx="1512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6" descr="Logo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11420"/>
            <a:ext cx="1128712" cy="19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2" descr="Marfrig Group">
            <a:hlinkClick r:id="rId32" tooltip="Marfrig Group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84" y="843558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9" name="AutoShape 2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0" name="AutoShape 4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1" name="AutoShape 6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6182" name="Picture 8" descr="ALICORP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2071209"/>
            <a:ext cx="2051050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http://zolmaco.com.ar/imagenes/logo.pn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39554" y="3705878"/>
            <a:ext cx="1798637" cy="198835"/>
          </a:xfrm>
          <a:prstGeom prst="rect">
            <a:avLst/>
          </a:prstGeom>
          <a:solidFill>
            <a:schemeClr val="accent2">
              <a:lumMod val="60000"/>
              <a:lumOff val="40000"/>
              <a:alpha val="88000"/>
            </a:schemeClr>
          </a:solidFill>
        </p:spPr>
      </p:pic>
      <p:pic>
        <p:nvPicPr>
          <p:cNvPr id="6184" name="Picture 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58" y="2301720"/>
            <a:ext cx="1535906" cy="7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Picture 2" descr="https://encrypted-tbn2.gstatic.com/images?q=tbn:ANd9GcSYsbx3lWYjwqGNUL04u2t-HTZIAHga2Pbyu22rEaWrjNJWil-6tw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646249"/>
            <a:ext cx="1079500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2" descr="https://encrypted-tbn1.gstatic.com/images?q=tbn:ANd9GcQ7fNzp-a4ghKoJtDmhtinT22zXeRK63gMNRnQ603hqnsIrjzEp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7" y="1669968"/>
            <a:ext cx="1082675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7" name="AutoShape 4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8" name="AutoShape 6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6189" name="Picture 8" descr="https://encrypted-tbn0.gstatic.com/images?q=tbn:ANd9GcQ9KWPvwXAimhxwGyypgibjjy9Vt-ehsOSIqaVekJgVtlFsQqVu8w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087015"/>
            <a:ext cx="852488" cy="3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Picture 6" descr="http://logopond.com/logos/21e0ae63eafe2d54318ce23604d9e91b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487258"/>
            <a:ext cx="86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5" descr="https://encrypted-tbn0.gstatic.com/images?q=tbn:ANd9GcR1fjQunbVw68047yRb019Ibi2Emb7uu4FyqxnRWVQ2ifZ7DiW22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71" y="1955718"/>
            <a:ext cx="9350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Picture 3" descr="http://4.bp.blogspot.com/_6Siaso1iyKM/SkLlWlutJpI/AAAAAAAAElE/dIWvFsKpodc/s1600/nuevo%2Blogo%2Binterbank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4102131"/>
            <a:ext cx="1320800" cy="439341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2" descr="http://www.thestyleking.com/wp-content/uploads/2011/08/Lacoste-Crocodile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5" y="3514975"/>
            <a:ext cx="1228725" cy="44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Picture 4" descr="http://www.paulacahendanvers.com.ar/upload/novedad_41.jp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4541472"/>
            <a:ext cx="915988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Picture 4" descr="http://upload.wikimedia.org/wikipedia/commons/3/3a/Sociedad_Minera_Cerro_Verde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24" y="1669968"/>
            <a:ext cx="10636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2" descr="https://fbcdn-profile-a.akamaihd.net/hprofile-ak-xap1/v/t1.0-1/p160x160/1493161_10151863852817113_1401941202_n.png?oh=b40cdc4e0c5d6cd62f091f24e06b66e0&amp;oe=54E97EB4&amp;__gda__=1420880933_8c1e0040e56fdbaa0569d3c50e19084b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4" y="2450734"/>
            <a:ext cx="665162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1" name="AutoShape 59" descr="Image result for dls-archer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2" name="AutoShape 61" descr="Image result for dls-archer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3" name="AutoShape 64" descr="Image result for dls-archer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6156" name="Picture 13" descr="prosegur_tecnologia_fireless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70" y="1250054"/>
            <a:ext cx="141414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3" descr="https://www.bionexo.com.ar/img/i_logo.gif">
            <a:hlinkClick r:id="rId48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89" y="4102131"/>
            <a:ext cx="594841" cy="3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0848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AutoShape 22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sp>
        <p:nvSpPr>
          <p:cNvPr id="6163" name="AutoShape 24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pic>
        <p:nvPicPr>
          <p:cNvPr id="6170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65" y="2080404"/>
            <a:ext cx="7620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9" name="AutoShape 2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0" name="AutoShape 4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1" name="AutoShape 6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7" name="AutoShape 4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8" name="AutoShape 6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6191" name="Picture 2" descr="http://www.grupoclarin.com/sites/default/files/LogoGCWeb.jpg?13219004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3" y="3813888"/>
            <a:ext cx="14398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2" descr="http://www.lecherialatina.com/wp-content/uploads/2012/07/WILLIN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7894"/>
            <a:ext cx="1370012" cy="3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2" descr="Enfasis Motivation Compa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2047066"/>
            <a:ext cx="1239837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57" descr="Image result for medor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841780"/>
            <a:ext cx="1800225" cy="26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1" name="AutoShape 59" descr="Image result for dls-archer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2" name="AutoShape 61" descr="Image result for dls-archer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3" name="AutoShape 64" descr="Image result for dls-archer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6204" name="Picture 6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3" y="1925888"/>
            <a:ext cx="828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" name="Picture 2" descr="Image result for castell oliv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7" y="2769203"/>
            <a:ext cx="1331913" cy="54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23678"/>
            <a:ext cx="1333500" cy="2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Picture 66" descr="http://www.albanesi.com.ar/imgs/logo_albanes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987310"/>
            <a:ext cx="1320800" cy="41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12" name="Picture 68" descr="http://elgalgo-sa.com/wp-content/uploads/2013/04/LogoElGalgo-300x9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15766"/>
            <a:ext cx="1463675" cy="3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quierotrabajoya.com.ar/media/Empleadores/536/5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7774"/>
            <a:ext cx="1112737" cy="4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acalyasociados.com.ar/images/Logo-Copetro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04" y="1005576"/>
            <a:ext cx="1552173" cy="40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fvcatamarca.gov.ar/imagenes/noticias/principal/thumbnail_141034650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4" y="1005576"/>
            <a:ext cx="1008062" cy="5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9622"/>
            <a:ext cx="2614099" cy="48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2" y="3543858"/>
            <a:ext cx="1049849" cy="66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80" y="3412705"/>
            <a:ext cx="1197763" cy="101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3" y="4544008"/>
            <a:ext cx="2687267" cy="3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02530"/>
            <a:ext cx="1033232" cy="4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nutriar"/>
          <p:cNvSpPr>
            <a:spLocks noChangeAspect="1" noChangeArrowheads="1"/>
          </p:cNvSpPr>
          <p:nvPr/>
        </p:nvSpPr>
        <p:spPr bwMode="auto">
          <a:xfrm>
            <a:off x="76517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33" y="4380554"/>
            <a:ext cx="1051865" cy="5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58" y="4586564"/>
            <a:ext cx="1477566" cy="288000"/>
          </a:xfrm>
          <a:prstGeom prst="rect">
            <a:avLst/>
          </a:prstGeom>
        </p:spPr>
      </p:pic>
      <p:pic>
        <p:nvPicPr>
          <p:cNvPr id="35" name="Picture 2" descr="Image result for ausa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79962"/>
            <a:ext cx="1872208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9512" y="272489"/>
            <a:ext cx="1146944" cy="859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08104" y="-15478"/>
            <a:ext cx="1435100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35896" y="477196"/>
            <a:ext cx="1584176" cy="366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63888" y="2643758"/>
            <a:ext cx="1152128" cy="6134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95936" y="3651870"/>
            <a:ext cx="936104" cy="537627"/>
          </a:xfrm>
          <a:prstGeom prst="rect">
            <a:avLst/>
          </a:prstGeom>
        </p:spPr>
      </p:pic>
      <p:sp>
        <p:nvSpPr>
          <p:cNvPr id="40" name="Text Box 2">
            <a:extLst>
              <a:ext uri="{FF2B5EF4-FFF2-40B4-BE49-F238E27FC236}">
                <a16:creationId xmlns:a16="http://schemas.microsoft.com/office/drawing/2014/main" id="{43848D6C-F6CE-7B46-807E-3778DF43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6" y="123478"/>
            <a:ext cx="8223249" cy="5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defPPr>
              <a:defRPr lang="en-US"/>
            </a:defPPr>
            <a:lvl1pPr>
              <a:defRPr sz="20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MX" altLang="es-AR"/>
              <a:t>II Clientes</a:t>
            </a:r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109165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AutoShape 22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sp>
        <p:nvSpPr>
          <p:cNvPr id="6163" name="AutoShape 24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sp>
        <p:nvSpPr>
          <p:cNvPr id="6179" name="AutoShape 2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0" name="AutoShape 4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1" name="AutoShape 6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7" name="AutoShape 4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8" name="AutoShape 6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1" name="AutoShape 59" descr="Image result for dls-archer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2" name="AutoShape 61" descr="Image result for dls-archer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3" name="AutoShape 64" descr="Image result for dls-archer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4" name="AutoShape 2" descr="Image result for nutriar"/>
          <p:cNvSpPr>
            <a:spLocks noChangeAspect="1" noChangeArrowheads="1"/>
          </p:cNvSpPr>
          <p:nvPr/>
        </p:nvSpPr>
        <p:spPr bwMode="auto">
          <a:xfrm>
            <a:off x="76517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1440160" cy="583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063" y="1155918"/>
            <a:ext cx="1639640" cy="983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10" y="2100373"/>
            <a:ext cx="1141615" cy="494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2188767"/>
            <a:ext cx="2123728" cy="526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486" y="2931790"/>
            <a:ext cx="1742818" cy="804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0" y="3219928"/>
            <a:ext cx="1145997" cy="534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105" y="2018629"/>
            <a:ext cx="1152128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176" y="4011910"/>
            <a:ext cx="1368152" cy="497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6356" y="2931790"/>
            <a:ext cx="756084" cy="455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528" y="3939902"/>
            <a:ext cx="1440160" cy="9783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8824" y="3945930"/>
            <a:ext cx="953296" cy="714052"/>
          </a:xfrm>
          <a:prstGeom prst="rect">
            <a:avLst/>
          </a:prstGeom>
        </p:spPr>
      </p:pic>
      <p:pic>
        <p:nvPicPr>
          <p:cNvPr id="2050" name="Picture 2" descr="Adecoagro">
            <a:extLst>
              <a:ext uri="{FF2B5EF4-FFF2-40B4-BE49-F238E27FC236}">
                <a16:creationId xmlns:a16="http://schemas.microsoft.com/office/drawing/2014/main" id="{C3F2C3CE-D592-7D43-AE1C-0B60FA45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28" y="440450"/>
            <a:ext cx="2645544" cy="5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pez Hnos - Inspirados por la Evolución">
            <a:extLst>
              <a:ext uri="{FF2B5EF4-FFF2-40B4-BE49-F238E27FC236}">
                <a16:creationId xmlns:a16="http://schemas.microsoft.com/office/drawing/2014/main" id="{FA62678C-0AA0-6247-9567-8DED28D4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2479"/>
            <a:ext cx="1473994" cy="8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namerica+logo – ABASPRO Procurement Partners Argentina">
            <a:extLst>
              <a:ext uri="{FF2B5EF4-FFF2-40B4-BE49-F238E27FC236}">
                <a16:creationId xmlns:a16="http://schemas.microsoft.com/office/drawing/2014/main" id="{16B9D216-88C4-9340-AE96-637E5A10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8582"/>
            <a:ext cx="1537494" cy="8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denor | Oficina online las 24 hs">
            <a:extLst>
              <a:ext uri="{FF2B5EF4-FFF2-40B4-BE49-F238E27FC236}">
                <a16:creationId xmlns:a16="http://schemas.microsoft.com/office/drawing/2014/main" id="{892CF1FA-6E07-5A4E-B5FA-7505CB6F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" y="3218061"/>
            <a:ext cx="1704207" cy="7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ina Pirquitas sigue adelante con su programa de “Puertas Abiertas” | Jujuy  al día®">
            <a:extLst>
              <a:ext uri="{FF2B5EF4-FFF2-40B4-BE49-F238E27FC236}">
                <a16:creationId xmlns:a16="http://schemas.microsoft.com/office/drawing/2014/main" id="{A69CEB38-8B18-7F4A-BCE4-93B5DA88B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21" y="1059582"/>
            <a:ext cx="1237803" cy="7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inera Exar S.A. | LinkedIn">
            <a:extLst>
              <a:ext uri="{FF2B5EF4-FFF2-40B4-BE49-F238E27FC236}">
                <a16:creationId xmlns:a16="http://schemas.microsoft.com/office/drawing/2014/main" id="{7A5B039F-FCF8-6649-B428-2F7B2333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71" y="3812459"/>
            <a:ext cx="1145997" cy="11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ales de Jujuy S.A. | LinkedIn">
            <a:extLst>
              <a:ext uri="{FF2B5EF4-FFF2-40B4-BE49-F238E27FC236}">
                <a16:creationId xmlns:a16="http://schemas.microsoft.com/office/drawing/2014/main" id="{7FBB84CD-C300-E648-AA61-39597914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59" y="1884032"/>
            <a:ext cx="1145997" cy="11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">
            <a:extLst>
              <a:ext uri="{FF2B5EF4-FFF2-40B4-BE49-F238E27FC236}">
                <a16:creationId xmlns:a16="http://schemas.microsoft.com/office/drawing/2014/main" id="{BDDF2992-8211-4345-BE65-B9C4A302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6" y="123478"/>
            <a:ext cx="8223249" cy="5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defPPr>
              <a:defRPr lang="en-US"/>
            </a:defPPr>
            <a:lvl1pPr>
              <a:defRPr sz="20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MX" altLang="es-AR"/>
              <a:t>II Clientes</a:t>
            </a:r>
            <a:endParaRPr lang="es-ES" altLang="es-AR"/>
          </a:p>
        </p:txBody>
      </p:sp>
      <p:pic>
        <p:nvPicPr>
          <p:cNvPr id="13" name="Picture 2" descr="Pesquera Exalmar SAA | LinkedIn">
            <a:extLst>
              <a:ext uri="{FF2B5EF4-FFF2-40B4-BE49-F238E27FC236}">
                <a16:creationId xmlns:a16="http://schemas.microsoft.com/office/drawing/2014/main" id="{A61F65F9-BFF1-4F40-A996-FF052218C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37" y="2886583"/>
            <a:ext cx="1080525" cy="10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mpañía Minera Anabi | LinkedIn">
            <a:extLst>
              <a:ext uri="{FF2B5EF4-FFF2-40B4-BE49-F238E27FC236}">
                <a16:creationId xmlns:a16="http://schemas.microsoft.com/office/drawing/2014/main" id="{56C6890F-B501-4744-91C6-DB69AFC6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91" y="3852497"/>
            <a:ext cx="1023509" cy="102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iztex - Líder en productos y servicios del mercado textil regional">
            <a:extLst>
              <a:ext uri="{FF2B5EF4-FFF2-40B4-BE49-F238E27FC236}">
                <a16:creationId xmlns:a16="http://schemas.microsoft.com/office/drawing/2014/main" id="{C6411F7A-750B-504A-ABAD-EB77C2237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46" y="1129862"/>
            <a:ext cx="779681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ACAM - Asociación Argentina de Compras y Administración de Materiales">
            <a:extLst>
              <a:ext uri="{FF2B5EF4-FFF2-40B4-BE49-F238E27FC236}">
                <a16:creationId xmlns:a16="http://schemas.microsoft.com/office/drawing/2014/main" id="{DB31BC65-9CAF-5346-A679-DDDF8219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40" y="3618290"/>
            <a:ext cx="932762" cy="9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319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212</Template>
  <TotalTime>1584</TotalTime>
  <Words>784</Words>
  <Application>Microsoft Macintosh PowerPoint</Application>
  <PresentationFormat>Presentación en pantalla (16:9)</PresentationFormat>
  <Paragraphs>113</Paragraphs>
  <Slides>24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Gisha</vt:lpstr>
      <vt:lpstr>Verdana</vt:lpstr>
      <vt:lpstr>Wingdings</vt:lpstr>
      <vt:lpstr>212</vt:lpstr>
      <vt:lpstr>GCG para Compradores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Institucional</dc:title>
  <dc:creator>Samsung</dc:creator>
  <cp:lastModifiedBy>ricardo mattenet</cp:lastModifiedBy>
  <cp:revision>43</cp:revision>
  <dcterms:created xsi:type="dcterms:W3CDTF">2017-06-14T18:47:09Z</dcterms:created>
  <dcterms:modified xsi:type="dcterms:W3CDTF">2021-08-23T19:57:18Z</dcterms:modified>
</cp:coreProperties>
</file>